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3652" r:id="rId2"/>
    <p:sldMasterId id="2147483653" r:id="rId3"/>
    <p:sldMasterId id="2147483744" r:id="rId4"/>
    <p:sldMasterId id="2147483790" r:id="rId5"/>
    <p:sldMasterId id="2147483802" r:id="rId6"/>
  </p:sldMasterIdLst>
  <p:notesMasterIdLst>
    <p:notesMasterId r:id="rId27"/>
  </p:notesMasterIdLst>
  <p:sldIdLst>
    <p:sldId id="268" r:id="rId7"/>
    <p:sldId id="270" r:id="rId8"/>
    <p:sldId id="264" r:id="rId9"/>
    <p:sldId id="280" r:id="rId10"/>
    <p:sldId id="266" r:id="rId11"/>
    <p:sldId id="267" r:id="rId12"/>
    <p:sldId id="283" r:id="rId13"/>
    <p:sldId id="286" r:id="rId14"/>
    <p:sldId id="277" r:id="rId15"/>
    <p:sldId id="273" r:id="rId16"/>
    <p:sldId id="269" r:id="rId17"/>
    <p:sldId id="285" r:id="rId18"/>
    <p:sldId id="274" r:id="rId19"/>
    <p:sldId id="272" r:id="rId20"/>
    <p:sldId id="271" r:id="rId21"/>
    <p:sldId id="275" r:id="rId22"/>
    <p:sldId id="279" r:id="rId23"/>
    <p:sldId id="281" r:id="rId24"/>
    <p:sldId id="282" r:id="rId25"/>
    <p:sldId id="265" r:id="rId26"/>
  </p:sldIdLst>
  <p:sldSz cx="9144000" cy="6858000" type="screen4x3"/>
  <p:notesSz cx="6983413" cy="9269413"/>
  <p:defaultTextStyle>
    <a:defPPr>
      <a:defRPr lang="en-GB"/>
    </a:defPPr>
    <a:lvl1pPr algn="ctr" defTabSz="457200" rtl="0" fontAlgn="base">
      <a:spcBef>
        <a:spcPct val="0"/>
      </a:spcBef>
      <a:spcAft>
        <a:spcPct val="0"/>
      </a:spcAft>
      <a:buClr>
        <a:srgbClr val="000000"/>
      </a:buClr>
      <a:buSzPct val="100000"/>
      <a:buFont typeface="Times New Roman" pitchFamily="18" charset="0"/>
      <a:defRPr kern="1200">
        <a:solidFill>
          <a:srgbClr val="000000"/>
        </a:solidFill>
        <a:latin typeface="Arial" charset="0"/>
        <a:ea typeface="+mn-ea"/>
        <a:cs typeface="Arial" charset="0"/>
      </a:defRPr>
    </a:lvl1pPr>
    <a:lvl2pPr marL="742950" indent="-285750" algn="ctr" defTabSz="457200" rtl="0" fontAlgn="base">
      <a:spcBef>
        <a:spcPct val="0"/>
      </a:spcBef>
      <a:spcAft>
        <a:spcPct val="0"/>
      </a:spcAft>
      <a:buClr>
        <a:srgbClr val="000000"/>
      </a:buClr>
      <a:buSzPct val="100000"/>
      <a:buFont typeface="Times New Roman" pitchFamily="18" charset="0"/>
      <a:defRPr kern="1200">
        <a:solidFill>
          <a:srgbClr val="000000"/>
        </a:solidFill>
        <a:latin typeface="Arial" charset="0"/>
        <a:ea typeface="+mn-ea"/>
        <a:cs typeface="Arial" charset="0"/>
      </a:defRPr>
    </a:lvl2pPr>
    <a:lvl3pPr marL="1143000" indent="-228600" algn="ctr" defTabSz="457200" rtl="0" fontAlgn="base">
      <a:spcBef>
        <a:spcPct val="0"/>
      </a:spcBef>
      <a:spcAft>
        <a:spcPct val="0"/>
      </a:spcAft>
      <a:buClr>
        <a:srgbClr val="000000"/>
      </a:buClr>
      <a:buSzPct val="100000"/>
      <a:buFont typeface="Times New Roman" pitchFamily="18" charset="0"/>
      <a:defRPr kern="1200">
        <a:solidFill>
          <a:srgbClr val="000000"/>
        </a:solidFill>
        <a:latin typeface="Arial" charset="0"/>
        <a:ea typeface="+mn-ea"/>
        <a:cs typeface="Arial" charset="0"/>
      </a:defRPr>
    </a:lvl3pPr>
    <a:lvl4pPr marL="1600200" indent="-228600" algn="ctr" defTabSz="457200" rtl="0" fontAlgn="base">
      <a:spcBef>
        <a:spcPct val="0"/>
      </a:spcBef>
      <a:spcAft>
        <a:spcPct val="0"/>
      </a:spcAft>
      <a:buClr>
        <a:srgbClr val="000000"/>
      </a:buClr>
      <a:buSzPct val="100000"/>
      <a:buFont typeface="Times New Roman" pitchFamily="18" charset="0"/>
      <a:defRPr kern="1200">
        <a:solidFill>
          <a:srgbClr val="000000"/>
        </a:solidFill>
        <a:latin typeface="Arial" charset="0"/>
        <a:ea typeface="+mn-ea"/>
        <a:cs typeface="Arial" charset="0"/>
      </a:defRPr>
    </a:lvl4pPr>
    <a:lvl5pPr marL="2057400" indent="-228600" algn="ctr" defTabSz="457200" rtl="0" fontAlgn="base">
      <a:spcBef>
        <a:spcPct val="0"/>
      </a:spcBef>
      <a:spcAft>
        <a:spcPct val="0"/>
      </a:spcAft>
      <a:buClr>
        <a:srgbClr val="000000"/>
      </a:buClr>
      <a:buSzPct val="100000"/>
      <a:buFont typeface="Times New Roman" pitchFamily="18" charset="0"/>
      <a:defRPr kern="1200">
        <a:solidFill>
          <a:srgbClr val="000000"/>
        </a:solidFill>
        <a:latin typeface="Arial" charset="0"/>
        <a:ea typeface="+mn-ea"/>
        <a:cs typeface="Arial" charset="0"/>
      </a:defRPr>
    </a:lvl5pPr>
    <a:lvl6pPr marL="2286000" algn="l" defTabSz="914400" rtl="0" eaLnBrk="1" latinLnBrk="0" hangingPunct="1">
      <a:defRPr kern="1200">
        <a:solidFill>
          <a:srgbClr val="000000"/>
        </a:solidFill>
        <a:latin typeface="Arial" charset="0"/>
        <a:ea typeface="+mn-ea"/>
        <a:cs typeface="Arial" charset="0"/>
      </a:defRPr>
    </a:lvl6pPr>
    <a:lvl7pPr marL="2743200" algn="l" defTabSz="914400" rtl="0" eaLnBrk="1" latinLnBrk="0" hangingPunct="1">
      <a:defRPr kern="1200">
        <a:solidFill>
          <a:srgbClr val="000000"/>
        </a:solidFill>
        <a:latin typeface="Arial" charset="0"/>
        <a:ea typeface="+mn-ea"/>
        <a:cs typeface="Arial" charset="0"/>
      </a:defRPr>
    </a:lvl7pPr>
    <a:lvl8pPr marL="3200400" algn="l" defTabSz="914400" rtl="0" eaLnBrk="1" latinLnBrk="0" hangingPunct="1">
      <a:defRPr kern="1200">
        <a:solidFill>
          <a:srgbClr val="000000"/>
        </a:solidFill>
        <a:latin typeface="Arial" charset="0"/>
        <a:ea typeface="+mn-ea"/>
        <a:cs typeface="Arial" charset="0"/>
      </a:defRPr>
    </a:lvl8pPr>
    <a:lvl9pPr marL="3657600" algn="l" defTabSz="914400" rtl="0" eaLnBrk="1" latinLnBrk="0" hangingPunct="1">
      <a:defRPr kern="1200">
        <a:solidFill>
          <a:srgbClr val="000000"/>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wn April McGinty" initials="DAM" lastIdx="4" clrIdx="0"/>
  <p:cmAuthor id="1" name="Hilary Hatch Copeland" initials="hhc"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D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09" autoAdjust="0"/>
    <p:restoredTop sz="87943" autoAdjust="0"/>
  </p:normalViewPr>
  <p:slideViewPr>
    <p:cSldViewPr>
      <p:cViewPr varScale="1">
        <p:scale>
          <a:sx n="67" d="100"/>
          <a:sy n="67" d="100"/>
        </p:scale>
        <p:origin x="1878" y="60"/>
      </p:cViewPr>
      <p:guideLst>
        <p:guide orient="horz" pos="2160"/>
        <p:guide pos="2880"/>
      </p:guideLst>
    </p:cSldViewPr>
  </p:slideViewPr>
  <p:outlineViewPr>
    <p:cViewPr varScale="1">
      <p:scale>
        <a:sx n="170" d="200"/>
        <a:sy n="170" d="200"/>
      </p:scale>
      <p:origin x="-780" y="-84"/>
    </p:cViewPr>
  </p:outlineViewPr>
  <p:notesTextViewPr>
    <p:cViewPr>
      <p:scale>
        <a:sx n="75" d="100"/>
        <a:sy n="75" d="100"/>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hdr"/>
          </p:nvPr>
        </p:nvSpPr>
        <p:spPr bwMode="auto">
          <a:xfrm>
            <a:off x="0" y="0"/>
            <a:ext cx="3014663" cy="452438"/>
          </a:xfrm>
          <a:prstGeom prst="rect">
            <a:avLst/>
          </a:prstGeom>
          <a:noFill/>
          <a:ln w="21600">
            <a:noFill/>
            <a:round/>
            <a:headEnd/>
            <a:tailEnd/>
          </a:ln>
          <a:effectLst/>
        </p:spPr>
        <p:txBody>
          <a:bodyPr vert="horz" wrap="square" lIns="92880" tIns="46440" rIns="92880" bIns="46440" numCol="1" anchor="t" anchorCtr="0" compatLnSpc="1">
            <a:prstTxWarp prst="textNoShape">
              <a:avLst/>
            </a:prstTxWarp>
          </a:bodyPr>
          <a:lstStyle>
            <a:lvl1pPr marL="358775" indent="-347663" algn="l">
              <a:buClrTx/>
              <a:buSzPct val="45000"/>
              <a:buFontTx/>
              <a:buNone/>
              <a:tabLst>
                <a:tab pos="723900" algn="l"/>
                <a:tab pos="1447800" algn="l"/>
                <a:tab pos="2171700" algn="l"/>
                <a:tab pos="2895600" algn="l"/>
              </a:tabLst>
              <a:defRPr sz="1200">
                <a:latin typeface="Times New Roman" pitchFamily="18" charset="0"/>
                <a:cs typeface="Arial" pitchFamily="34" charset="0"/>
              </a:defRPr>
            </a:lvl1pPr>
          </a:lstStyle>
          <a:p>
            <a:pPr>
              <a:defRPr/>
            </a:pPr>
            <a:endParaRPr lang="en-US" dirty="0"/>
          </a:p>
        </p:txBody>
      </p:sp>
      <p:sp>
        <p:nvSpPr>
          <p:cNvPr id="8194" name="Rectangle 2"/>
          <p:cNvSpPr>
            <a:spLocks noGrp="1" noChangeArrowheads="1"/>
          </p:cNvSpPr>
          <p:nvPr>
            <p:ph type="dt"/>
          </p:nvPr>
        </p:nvSpPr>
        <p:spPr bwMode="auto">
          <a:xfrm>
            <a:off x="3956050" y="0"/>
            <a:ext cx="3014663" cy="452438"/>
          </a:xfrm>
          <a:prstGeom prst="rect">
            <a:avLst/>
          </a:prstGeom>
          <a:noFill/>
          <a:ln w="21600">
            <a:noFill/>
            <a:round/>
            <a:headEnd/>
            <a:tailEnd/>
          </a:ln>
          <a:effectLst/>
        </p:spPr>
        <p:txBody>
          <a:bodyPr vert="horz" wrap="square" lIns="92880" tIns="46440" rIns="92880" bIns="46440" numCol="1" anchor="t" anchorCtr="0" compatLnSpc="1">
            <a:prstTxWarp prst="textNoShape">
              <a:avLst/>
            </a:prstTxWarp>
          </a:bodyPr>
          <a:lstStyle>
            <a:lvl1pPr marL="358775" indent="-347663" algn="r">
              <a:buClrTx/>
              <a:buSzPct val="45000"/>
              <a:buFontTx/>
              <a:buNone/>
              <a:tabLst>
                <a:tab pos="723900" algn="l"/>
                <a:tab pos="1447800" algn="l"/>
                <a:tab pos="2171700" algn="l"/>
                <a:tab pos="2895600" algn="l"/>
              </a:tabLst>
              <a:defRPr sz="1200">
                <a:latin typeface="Times New Roman" pitchFamily="18" charset="0"/>
                <a:cs typeface="Arial" pitchFamily="34" charset="0"/>
              </a:defRPr>
            </a:lvl1pPr>
          </a:lstStyle>
          <a:p>
            <a:pPr>
              <a:defRPr/>
            </a:pPr>
            <a:endParaRPr lang="en-US" dirty="0"/>
          </a:p>
        </p:txBody>
      </p:sp>
      <p:sp>
        <p:nvSpPr>
          <p:cNvPr id="8196" name="Rectangle 3"/>
          <p:cNvSpPr>
            <a:spLocks noGrp="1" noRot="1" noChangeAspect="1" noChangeArrowheads="1"/>
          </p:cNvSpPr>
          <p:nvPr>
            <p:ph type="sldImg"/>
          </p:nvPr>
        </p:nvSpPr>
        <p:spPr bwMode="auto">
          <a:xfrm>
            <a:off x="1174750" y="693738"/>
            <a:ext cx="4622800" cy="3463925"/>
          </a:xfrm>
          <a:prstGeom prst="rect">
            <a:avLst/>
          </a:prstGeom>
          <a:solidFill>
            <a:srgbClr val="FFFFFF"/>
          </a:solidFill>
          <a:ln w="9360">
            <a:solidFill>
              <a:srgbClr val="000000"/>
            </a:solidFill>
            <a:miter lim="800000"/>
            <a:headEnd/>
            <a:tailEnd/>
          </a:ln>
        </p:spPr>
      </p:sp>
      <p:sp>
        <p:nvSpPr>
          <p:cNvPr id="2" name="Rectangle 4"/>
          <p:cNvSpPr>
            <a:spLocks noGrp="1" noChangeArrowheads="1"/>
          </p:cNvSpPr>
          <p:nvPr>
            <p:ph type="body"/>
          </p:nvPr>
        </p:nvSpPr>
        <p:spPr bwMode="auto">
          <a:xfrm>
            <a:off x="698500" y="4403725"/>
            <a:ext cx="5575300" cy="4160838"/>
          </a:xfrm>
          <a:prstGeom prst="rect">
            <a:avLst/>
          </a:prstGeom>
          <a:noFill/>
          <a:ln w="9525">
            <a:noFill/>
            <a:round/>
            <a:headEnd/>
            <a:tailEnd/>
          </a:ln>
          <a:effectLst/>
        </p:spPr>
        <p:txBody>
          <a:bodyPr vert="horz" wrap="square" lIns="92880" tIns="46440" rIns="92880" bIns="46440" numCol="1" anchor="t" anchorCtr="0" compatLnSpc="1">
            <a:prstTxWarp prst="textNoShape">
              <a:avLst/>
            </a:prstTxWarp>
          </a:bodyPr>
          <a:lstStyle/>
          <a:p>
            <a:pPr lvl="0"/>
            <a:endParaRPr lang="en-US" noProof="0" smtClean="0"/>
          </a:p>
        </p:txBody>
      </p:sp>
      <p:sp>
        <p:nvSpPr>
          <p:cNvPr id="8197" name="Rectangle 5"/>
          <p:cNvSpPr>
            <a:spLocks noGrp="1" noChangeArrowheads="1"/>
          </p:cNvSpPr>
          <p:nvPr>
            <p:ph type="ftr"/>
          </p:nvPr>
        </p:nvSpPr>
        <p:spPr bwMode="auto">
          <a:xfrm>
            <a:off x="0" y="8802688"/>
            <a:ext cx="3014663" cy="452437"/>
          </a:xfrm>
          <a:prstGeom prst="rect">
            <a:avLst/>
          </a:prstGeom>
          <a:noFill/>
          <a:ln w="21600">
            <a:noFill/>
            <a:round/>
            <a:headEnd/>
            <a:tailEnd/>
          </a:ln>
          <a:effectLst/>
        </p:spPr>
        <p:txBody>
          <a:bodyPr vert="horz" wrap="square" lIns="92880" tIns="46440" rIns="92880" bIns="46440" numCol="1" anchor="b" anchorCtr="0" compatLnSpc="1">
            <a:prstTxWarp prst="textNoShape">
              <a:avLst/>
            </a:prstTxWarp>
          </a:bodyPr>
          <a:lstStyle>
            <a:lvl1pPr marL="358775" indent="-347663" algn="l">
              <a:buClrTx/>
              <a:buSzPct val="45000"/>
              <a:buFontTx/>
              <a:buNone/>
              <a:tabLst>
                <a:tab pos="723900" algn="l"/>
                <a:tab pos="1447800" algn="l"/>
                <a:tab pos="2171700" algn="l"/>
                <a:tab pos="2895600" algn="l"/>
              </a:tabLst>
              <a:defRPr sz="1200">
                <a:latin typeface="Times New Roman" pitchFamily="18" charset="0"/>
                <a:cs typeface="Arial" pitchFamily="34" charset="0"/>
              </a:defRPr>
            </a:lvl1pPr>
          </a:lstStyle>
          <a:p>
            <a:pPr>
              <a:defRPr/>
            </a:pPr>
            <a:endParaRPr lang="en-US" dirty="0"/>
          </a:p>
        </p:txBody>
      </p:sp>
      <p:sp>
        <p:nvSpPr>
          <p:cNvPr id="8198" name="Rectangle 6"/>
          <p:cNvSpPr>
            <a:spLocks noGrp="1" noChangeArrowheads="1"/>
          </p:cNvSpPr>
          <p:nvPr>
            <p:ph type="sldNum"/>
          </p:nvPr>
        </p:nvSpPr>
        <p:spPr bwMode="auto">
          <a:xfrm>
            <a:off x="3956050" y="8802688"/>
            <a:ext cx="3014663" cy="452437"/>
          </a:xfrm>
          <a:prstGeom prst="rect">
            <a:avLst/>
          </a:prstGeom>
          <a:noFill/>
          <a:ln w="21600">
            <a:noFill/>
            <a:round/>
            <a:headEnd/>
            <a:tailEnd/>
          </a:ln>
          <a:effectLst/>
        </p:spPr>
        <p:txBody>
          <a:bodyPr vert="horz" wrap="square" lIns="92880" tIns="46440" rIns="92880" bIns="46440" numCol="1" anchor="b" anchorCtr="0" compatLnSpc="1">
            <a:prstTxWarp prst="textNoShape">
              <a:avLst/>
            </a:prstTxWarp>
          </a:bodyPr>
          <a:lstStyle>
            <a:lvl1pPr marL="358775" indent="-347663" algn="r">
              <a:buClrTx/>
              <a:buSzPct val="45000"/>
              <a:buFontTx/>
              <a:buNone/>
              <a:tabLst>
                <a:tab pos="723900" algn="l"/>
                <a:tab pos="1447800" algn="l"/>
                <a:tab pos="2171700" algn="l"/>
                <a:tab pos="2895600" algn="l"/>
              </a:tabLst>
              <a:defRPr sz="1200">
                <a:latin typeface="Times New Roman" pitchFamily="18" charset="0"/>
                <a:cs typeface="Arial" pitchFamily="34" charset="0"/>
              </a:defRPr>
            </a:lvl1pPr>
          </a:lstStyle>
          <a:p>
            <a:pPr>
              <a:defRPr/>
            </a:pPr>
            <a:fld id="{CAA4E462-732C-437C-B5B2-D41A66424A0A}" type="slidenum">
              <a:rPr lang="en-US"/>
              <a:pPr>
                <a:defRPr/>
              </a:pPr>
              <a:t>‹#›</a:t>
            </a:fld>
            <a:endParaRPr lang="en-US" dirty="0"/>
          </a:p>
        </p:txBody>
      </p:sp>
    </p:spTree>
    <p:extLst>
      <p:ext uri="{BB962C8B-B14F-4D97-AF65-F5344CB8AC3E}">
        <p14:creationId xmlns:p14="http://schemas.microsoft.com/office/powerpoint/2010/main" val="312931377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8" charset="0"/>
      <a:defRPr sz="1200" kern="1200">
        <a:solidFill>
          <a:srgbClr val="000000"/>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ibm.com/common/ssi/cgi-bin/ssialias?subtype=AB"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ibm.com/common/ssi/cgi-bin/ssialias?subtype=AB&amp;infotype=PM&amp;appname=SWGE_SW_SW_USEN&amp;htmlfid=SWC14093USEN&amp;attachment=SWC14093USEN.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ibm.com/common/ssi/cgi-bin/ssialias?subtype=AB"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xfrm>
            <a:off x="1176338" y="693738"/>
            <a:ext cx="4619625" cy="3463925"/>
          </a:xfrm>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Post Quarterly </a:t>
            </a:r>
          </a:p>
        </p:txBody>
      </p:sp>
      <p:sp>
        <p:nvSpPr>
          <p:cNvPr id="102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B3CD4AC-0036-4AD0-9AC5-FDF7D98D8F33}" type="slidenum">
              <a:rPr lang="en-US" smtClean="0"/>
              <a:pPr fontAlgn="base">
                <a:spcBef>
                  <a:spcPct val="0"/>
                </a:spcBef>
                <a:spcAft>
                  <a:spcPct val="0"/>
                </a:spcAft>
                <a:defRPr/>
              </a:pPr>
              <a:t>1</a:t>
            </a:fld>
            <a:endParaRPr lang="en-US" smtClean="0"/>
          </a:p>
        </p:txBody>
      </p:sp>
    </p:spTree>
    <p:extLst>
      <p:ext uri="{BB962C8B-B14F-4D97-AF65-F5344CB8AC3E}">
        <p14:creationId xmlns:p14="http://schemas.microsoft.com/office/powerpoint/2010/main" val="6256491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10</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10</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name: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Kiwi Wearables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Case study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http://www.ibm.com/common/ssi/cgi-bin/ssialias?subtype=AB&amp;infotype=PM&amp;appname=SWGE_GM_LT_USEN&amp;htmlfid=GMC14042USEN&amp;attachment=GMC14042USEN.PDF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Quote: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IBM quickly solved some of the challenges Kiwi Wearables faced. Ali </a:t>
            </a:r>
            <a:r>
              <a:rPr lang="en-US" sz="1000" dirty="0" err="1" smtClean="0">
                <a:latin typeface="Arial" pitchFamily="34" charset="0"/>
                <a:cs typeface="Arial" pitchFamily="34" charset="0"/>
              </a:rPr>
              <a:t>Nawab</a:t>
            </a:r>
            <a:r>
              <a:rPr lang="en-US" sz="1000" dirty="0" smtClean="0">
                <a:latin typeface="Arial" pitchFamily="34" charset="0"/>
                <a:cs typeface="Arial" pitchFamily="34" charset="0"/>
              </a:rPr>
              <a:t>, chief executive officer (CEO) at Kiwi says, “Instead of having the burden of trying to connect with the 300 to 400 different cloud-reliant devices on the market, we sped up the process with IBM Bluemix, which allowed us to get a basic prototype running in just a few days versus months.”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Company background: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“Kiwi is focused on solving problems for companies that are in the wearable tech industries. We’ve been spending all of our time and energy making motion-sensor technology as easy as possible so that a wider audience can bring motion into whatever products and applications they are building,” says Ali </a:t>
            </a:r>
            <a:r>
              <a:rPr lang="en-US" sz="1000" dirty="0" err="1" smtClean="0">
                <a:latin typeface="Arial" pitchFamily="34" charset="0"/>
                <a:cs typeface="Arial" pitchFamily="34" charset="0"/>
              </a:rPr>
              <a:t>Nawab</a:t>
            </a:r>
            <a:r>
              <a:rPr lang="en-US" sz="1000" dirty="0" smtClean="0">
                <a:latin typeface="Arial" pitchFamily="34" charset="0"/>
                <a:cs typeface="Arial" pitchFamily="34" charset="0"/>
              </a:rPr>
              <a:t>, chief executive officer (CEO) at Kiwi Wearables.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spcBef>
                <a:spcPts val="43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b="1" dirty="0" smtClean="0">
                <a:latin typeface="Arial" pitchFamily="34" charset="0"/>
                <a:ea typeface="Arial Unicode MS" pitchFamily="34" charset="-128"/>
                <a:cs typeface="Arial" pitchFamily="34" charset="0"/>
              </a:rPr>
              <a:t>Solution components:</a:t>
            </a:r>
          </a:p>
          <a:p>
            <a:pPr marL="342900" indent="-342900">
              <a:spcBef>
                <a:spcPts val="0"/>
              </a:spcBef>
              <a:spcAft>
                <a:spcPts val="0"/>
              </a:spcAft>
              <a:buFont typeface="Arial"/>
              <a:buChar char="●"/>
              <a:tabLst>
                <a:tab pos="182880" algn="l"/>
              </a:tabLst>
              <a:defRPr/>
            </a:pPr>
            <a:r>
              <a:rPr lang="en-US" sz="1000" kern="50" dirty="0" smtClean="0">
                <a:solidFill>
                  <a:srgbClr val="808080"/>
                </a:solidFill>
                <a:latin typeface="Arial" pitchFamily="34" charset="0"/>
                <a:ea typeface="Arial Unicode MS"/>
                <a:cs typeface="Arial" pitchFamily="34" charset="0"/>
              </a:rPr>
              <a:t>IBM® Bluemix™</a:t>
            </a:r>
          </a:p>
          <a:p>
            <a:pPr marL="342900" indent="-342900">
              <a:spcBef>
                <a:spcPts val="0"/>
              </a:spcBef>
              <a:spcAft>
                <a:spcPts val="0"/>
              </a:spcAft>
              <a:buFont typeface="Arial"/>
              <a:buChar char="●"/>
              <a:tabLst>
                <a:tab pos="182880" algn="l"/>
              </a:tabLst>
              <a:defRPr/>
            </a:pPr>
            <a:r>
              <a:rPr lang="en-US" sz="1000" kern="50" dirty="0" smtClean="0">
                <a:solidFill>
                  <a:srgbClr val="808080"/>
                </a:solidFill>
                <a:latin typeface="Arial" pitchFamily="34" charset="0"/>
                <a:ea typeface="Arial Unicode MS"/>
                <a:cs typeface="Arial" pitchFamily="34" charset="0"/>
              </a:rPr>
              <a:t>Cloudant™</a:t>
            </a:r>
          </a:p>
          <a:p>
            <a:pPr marL="342900" indent="-342900">
              <a:spcBef>
                <a:spcPts val="0"/>
              </a:spcBef>
              <a:spcAft>
                <a:spcPts val="0"/>
              </a:spcAft>
              <a:buFont typeface="Arial"/>
              <a:buChar char="●"/>
              <a:tabLst>
                <a:tab pos="182880" algn="l"/>
              </a:tabLst>
              <a:defRPr/>
            </a:pPr>
            <a:r>
              <a:rPr lang="en-US" sz="1000" kern="50" dirty="0" smtClean="0">
                <a:solidFill>
                  <a:srgbClr val="808080"/>
                </a:solidFill>
                <a:latin typeface="Arial" pitchFamily="34" charset="0"/>
                <a:ea typeface="Arial Unicode MS"/>
                <a:cs typeface="Arial" pitchFamily="34" charset="0"/>
              </a:rPr>
              <a:t>Node.js</a:t>
            </a:r>
          </a:p>
          <a:p>
            <a:pPr marL="342900" indent="-342900">
              <a:spcBef>
                <a:spcPts val="0"/>
              </a:spcBef>
              <a:spcAft>
                <a:spcPts val="0"/>
              </a:spcAft>
              <a:buFont typeface="Arial"/>
              <a:buChar char="●"/>
              <a:tabLst>
                <a:tab pos="182880" algn="l"/>
              </a:tabLst>
              <a:defRPr/>
            </a:pPr>
            <a:r>
              <a:rPr lang="en-US" sz="1000" kern="50" dirty="0" err="1" smtClean="0">
                <a:solidFill>
                  <a:srgbClr val="808080"/>
                </a:solidFill>
                <a:latin typeface="Arial" pitchFamily="34" charset="0"/>
                <a:ea typeface="Arial Unicode MS"/>
                <a:cs typeface="Arial" pitchFamily="34" charset="0"/>
              </a:rPr>
              <a:t>Twilio</a:t>
            </a:r>
            <a:endParaRPr lang="en-US" sz="1000" kern="50" dirty="0" smtClean="0">
              <a:solidFill>
                <a:srgbClr val="808080"/>
              </a:solidFill>
              <a:latin typeface="Arial" pitchFamily="34" charset="0"/>
              <a:ea typeface="Arial Unicode MS"/>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Business challenge: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Kiwi was comfortable and successful using proof of concept (POC), development and deployment processes it created in-house. In fact, IBM learned of Kiwi’s advances in motion detection sensor technology and approached the organization to collaborate in an IBM client project. At the time, this small company  was not aware of the cost-effective, cloud-based IBM DevOps capabilities available to businesses of all sizes, but it was interested in speeding and improving its processes.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Benefits:</a:t>
            </a:r>
          </a:p>
          <a:p>
            <a:r>
              <a:rPr lang="en-US" sz="1200" kern="1200" dirty="0" smtClean="0">
                <a:solidFill>
                  <a:srgbClr val="000000"/>
                </a:solidFill>
                <a:effectLst/>
                <a:latin typeface="Times New Roman" pitchFamily="18" charset="0"/>
                <a:ea typeface="+mn-ea"/>
                <a:cs typeface="+mn-cs"/>
              </a:rPr>
              <a:t>For Kiwi, the Bluemix platform easily integrates with mobile and cloud-based endpoints while avoiding communication complications between disparate technologies. Kiwi reduced its POC times by 75 percent, from months to days, freeing programmers to quickly transition to the next creative effort. The solution’s pay-as-you-use availability helps Kiwi avoid expensive licensing fees and time-consuming application integration tasks. And by including its own development kit in the Bluemix catalog, Kiwi can now reach buyers within the wearable technology industry, opening new global marketing channels.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2066541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p:nvPr>
        </p:nvSpPr>
        <p:spPr>
          <a:noFill/>
        </p:spPr>
        <p:txBody>
          <a:bodyPr/>
          <a:lstStyle/>
          <a:p>
            <a:fld id="{47932CF5-B39F-418E-99A3-1387A07BABB3}" type="slidenum">
              <a:rPr lang="en-US" altLang="en-US" smtClean="0"/>
              <a:pPr/>
              <a:t>11</a:t>
            </a:fld>
            <a:endParaRPr lang="en-US" altLang="en-US" smtClean="0"/>
          </a:p>
        </p:txBody>
      </p:sp>
      <p:sp>
        <p:nvSpPr>
          <p:cNvPr id="7171" name="Rectangle 1"/>
          <p:cNvSpPr>
            <a:spLocks noGrp="1" noRot="1" noChangeAspect="1" noChangeArrowheads="1" noTextEdit="1"/>
          </p:cNvSpPr>
          <p:nvPr>
            <p:ph type="sldImg"/>
          </p:nvPr>
        </p:nvSpPr>
        <p:spPr>
          <a:xfrm>
            <a:off x="1173163" y="695325"/>
            <a:ext cx="4637087" cy="3476625"/>
          </a:xfrm>
          <a:ln/>
        </p:spPr>
      </p:sp>
      <p:sp>
        <p:nvSpPr>
          <p:cNvPr id="7172"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8CEDCFB-C99B-4E9E-AC97-A63A5A9390DF}" type="slidenum">
              <a:rPr lang="en-US" alt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11</a:t>
            </a:fld>
            <a:endParaRPr lang="en-US" altLang="en-US" sz="1200"/>
          </a:p>
        </p:txBody>
      </p:sp>
      <p:sp>
        <p:nvSpPr>
          <p:cNvPr id="7173" name="Text Box 3"/>
          <p:cNvSpPr>
            <a:spLocks noGrp="1" noChangeArrowheads="1"/>
          </p:cNvSpPr>
          <p:nvPr>
            <p:ph type="body" idx="1"/>
          </p:nvPr>
        </p:nvSpPr>
        <p:spPr>
          <a:xfrm>
            <a:off x="822325" y="4389438"/>
            <a:ext cx="5121275" cy="6126162"/>
          </a:xfrm>
          <a:ln/>
        </p:spPr>
        <p:txBody>
          <a:bodyPr/>
          <a:lstStyle/>
          <a:p>
            <a:pPr>
              <a:defRPr/>
            </a:pPr>
            <a:r>
              <a:rPr lang="en-US" b="1" dirty="0" smtClean="0"/>
              <a:t>Client name:</a:t>
            </a:r>
            <a:endParaRPr lang="en-US" dirty="0" smtClean="0"/>
          </a:p>
          <a:p>
            <a:pPr>
              <a:defRPr/>
            </a:pPr>
            <a:r>
              <a:rPr lang="en-US" dirty="0" smtClean="0"/>
              <a:t>King </a:t>
            </a:r>
            <a:r>
              <a:rPr lang="en-US" dirty="0" err="1" smtClean="0"/>
              <a:t>Mongkut’s</a:t>
            </a:r>
            <a:r>
              <a:rPr lang="en-US" dirty="0" smtClean="0"/>
              <a:t> University of Technology </a:t>
            </a:r>
            <a:r>
              <a:rPr lang="en-US" dirty="0" err="1" smtClean="0"/>
              <a:t>Thonburi</a:t>
            </a:r>
            <a:endParaRPr lang="en-US" dirty="0" smtClean="0"/>
          </a:p>
          <a:p>
            <a:pPr>
              <a:defRPr/>
            </a:pPr>
            <a:endParaRPr lang="en-US" dirty="0" smtClean="0"/>
          </a:p>
          <a:p>
            <a:pPr>
              <a:defRPr/>
            </a:pPr>
            <a:r>
              <a:rPr lang="en-US" b="1" dirty="0" smtClean="0"/>
              <a:t>Case study link:</a:t>
            </a:r>
            <a:endParaRPr lang="en-US" dirty="0" smtClean="0"/>
          </a:p>
          <a:p>
            <a:pPr>
              <a:defRPr/>
            </a:pPr>
            <a:r>
              <a:rPr lang="en-US" smtClean="0"/>
              <a:t>http://www.ibm.com/common/ssi/cgi-bin/ssialias?subtype=AB&amp;infotype=PM&amp;appname=SWGE_EB_EB_USEN&amp;htmlfid=EBC03008USEN&amp;attachment=EBC03008USEN.PDF</a:t>
            </a:r>
          </a:p>
          <a:p>
            <a:pPr>
              <a:defRPr/>
            </a:pPr>
            <a:endParaRPr lang="en-US" dirty="0" smtClean="0"/>
          </a:p>
          <a:p>
            <a:pPr>
              <a:defRPr/>
            </a:pPr>
            <a:r>
              <a:rPr lang="en-US" b="1" dirty="0" smtClean="0"/>
              <a:t>Quote:</a:t>
            </a:r>
            <a:endParaRPr lang="en-US" dirty="0" smtClean="0"/>
          </a:p>
          <a:p>
            <a:pPr>
              <a:defRPr/>
            </a:pPr>
            <a:r>
              <a:rPr lang="en-US" i="1" dirty="0" err="1" smtClean="0"/>
              <a:t>Unhawa</a:t>
            </a:r>
            <a:r>
              <a:rPr lang="en-US" i="1" dirty="0" smtClean="0"/>
              <a:t> </a:t>
            </a:r>
            <a:r>
              <a:rPr lang="en-US" i="1" dirty="0" err="1" smtClean="0"/>
              <a:t>Ninrutsirikun</a:t>
            </a:r>
            <a:r>
              <a:rPr lang="en-US" i="1" dirty="0" smtClean="0"/>
              <a:t>, lecturer at King </a:t>
            </a:r>
            <a:r>
              <a:rPr lang="en-US" i="1" dirty="0" err="1" smtClean="0"/>
              <a:t>Mongkut’s</a:t>
            </a:r>
            <a:r>
              <a:rPr lang="en-US" i="1" dirty="0" smtClean="0"/>
              <a:t> University of Technology </a:t>
            </a:r>
            <a:r>
              <a:rPr lang="en-US" i="1" dirty="0" err="1" smtClean="0"/>
              <a:t>Thonburi</a:t>
            </a:r>
            <a:r>
              <a:rPr lang="en-US" i="1" dirty="0" smtClean="0"/>
              <a:t>, explains that students must learn numerous technologies. She says, “IBM is one leading IT company that can provide solutions across all of those different technologies …. The decision to participate in the IBM Academic Initiative became quite an easy one for us to make.”</a:t>
            </a:r>
          </a:p>
          <a:p>
            <a:pPr>
              <a:defRPr/>
            </a:pPr>
            <a:endParaRPr lang="en-US" dirty="0" smtClean="0"/>
          </a:p>
          <a:p>
            <a:pPr>
              <a:defRPr/>
            </a:pPr>
            <a:r>
              <a:rPr lang="en-US" b="1" dirty="0" smtClean="0"/>
              <a:t>Company background:</a:t>
            </a:r>
            <a:endParaRPr lang="en-US" dirty="0" smtClean="0"/>
          </a:p>
          <a:p>
            <a:pPr>
              <a:defRPr/>
            </a:pPr>
            <a:r>
              <a:rPr lang="en-US" dirty="0" smtClean="0"/>
              <a:t>Based in Bangkok, King </a:t>
            </a:r>
            <a:r>
              <a:rPr lang="en-US" dirty="0" err="1" smtClean="0"/>
              <a:t>Mongkut’s</a:t>
            </a:r>
            <a:r>
              <a:rPr lang="en-US" dirty="0" smtClean="0"/>
              <a:t> University of Technology </a:t>
            </a:r>
            <a:r>
              <a:rPr lang="en-US" dirty="0" err="1" smtClean="0"/>
              <a:t>Thonburi</a:t>
            </a:r>
            <a:r>
              <a:rPr lang="en-US" dirty="0" smtClean="0"/>
              <a:t> (KMUTT) specializes in engineering and technology education and research. Founded in 1960, the Thai university has approximately 16,000 undergraduate and graduate students and more than 1,000 staff members.</a:t>
            </a:r>
          </a:p>
          <a:p>
            <a:pPr>
              <a:defRPr/>
            </a:pPr>
            <a:endParaRPr lang="en-US" dirty="0" smtClean="0"/>
          </a:p>
          <a:p>
            <a:pPr>
              <a:defRPr/>
            </a:pPr>
            <a:r>
              <a:rPr lang="en-US" b="1" dirty="0" smtClean="0"/>
              <a:t>Solution components:</a:t>
            </a:r>
            <a:endParaRPr lang="en-US" dirty="0" smtClean="0"/>
          </a:p>
          <a:p>
            <a:pPr marL="342900" indent="-342900">
              <a:spcBef>
                <a:spcPts val="0"/>
              </a:spcBef>
              <a:spcAft>
                <a:spcPts val="0"/>
              </a:spcAft>
              <a:buFont typeface="Arial"/>
              <a:buChar char="●"/>
              <a:tabLst>
                <a:tab pos="182880" algn="l"/>
              </a:tabLst>
              <a:defRPr/>
            </a:pPr>
            <a:r>
              <a:rPr lang="en-US" dirty="0" smtClean="0">
                <a:latin typeface="Arial" pitchFamily="34" charset="0"/>
                <a:cs typeface="Arial" pitchFamily="34" charset="0"/>
              </a:rPr>
              <a:t>IBM® Rational® Application Developer</a:t>
            </a:r>
          </a:p>
          <a:p>
            <a:pPr marL="342900" indent="-342900">
              <a:spcBef>
                <a:spcPts val="0"/>
              </a:spcBef>
              <a:spcAft>
                <a:spcPts val="0"/>
              </a:spcAft>
              <a:buFont typeface="Arial"/>
              <a:buChar char="●"/>
              <a:tabLst>
                <a:tab pos="182880" algn="l"/>
              </a:tabLst>
              <a:defRPr/>
            </a:pPr>
            <a:r>
              <a:rPr lang="en-US" dirty="0" smtClean="0">
                <a:latin typeface="Arial" pitchFamily="34" charset="0"/>
                <a:cs typeface="Arial" pitchFamily="34" charset="0"/>
              </a:rPr>
              <a:t>IBM </a:t>
            </a:r>
            <a:r>
              <a:rPr lang="en-US" dirty="0" err="1" smtClean="0">
                <a:latin typeface="Arial" pitchFamily="34" charset="0"/>
                <a:cs typeface="Arial" pitchFamily="34" charset="0"/>
              </a:rPr>
              <a:t>Bluemix</a:t>
            </a:r>
            <a:r>
              <a:rPr lang="en-US" dirty="0" smtClean="0">
                <a:latin typeface="Arial" pitchFamily="34" charset="0"/>
                <a:cs typeface="Arial" pitchFamily="34" charset="0"/>
              </a:rPr>
              <a:t>™</a:t>
            </a:r>
          </a:p>
          <a:p>
            <a:pPr marL="342900" indent="-342900">
              <a:spcBef>
                <a:spcPts val="0"/>
              </a:spcBef>
              <a:spcAft>
                <a:spcPts val="0"/>
              </a:spcAft>
              <a:buFont typeface="Arial"/>
              <a:buChar char="●"/>
              <a:tabLst>
                <a:tab pos="182880" algn="l"/>
              </a:tabLst>
              <a:defRPr/>
            </a:pPr>
            <a:r>
              <a:rPr lang="en-US" dirty="0" smtClean="0">
                <a:latin typeface="Arial" pitchFamily="34" charset="0"/>
                <a:cs typeface="Arial" pitchFamily="34" charset="0"/>
              </a:rPr>
              <a:t>IBM </a:t>
            </a:r>
            <a:r>
              <a:rPr lang="en-US" dirty="0" err="1" smtClean="0">
                <a:latin typeface="Arial" pitchFamily="34" charset="0"/>
                <a:cs typeface="Arial" pitchFamily="34" charset="0"/>
              </a:rPr>
              <a:t>Worklight</a:t>
            </a:r>
            <a:r>
              <a:rPr lang="en-US" dirty="0" smtClean="0">
                <a:latin typeface="Arial" pitchFamily="34" charset="0"/>
                <a:cs typeface="Arial" pitchFamily="34" charset="0"/>
              </a:rPr>
              <a:t>®</a:t>
            </a:r>
          </a:p>
          <a:p>
            <a:pPr marL="342900" indent="-342900">
              <a:spcBef>
                <a:spcPts val="0"/>
              </a:spcBef>
              <a:spcAft>
                <a:spcPts val="0"/>
              </a:spcAft>
              <a:buFont typeface="Arial"/>
              <a:buChar char="●"/>
              <a:tabLst>
                <a:tab pos="182880" algn="l"/>
              </a:tabLst>
              <a:defRPr/>
            </a:pPr>
            <a:r>
              <a:rPr lang="en-US" dirty="0" smtClean="0">
                <a:latin typeface="Arial" pitchFamily="34" charset="0"/>
                <a:cs typeface="Arial" pitchFamily="34" charset="0"/>
              </a:rPr>
              <a:t>IBM DB2®</a:t>
            </a:r>
          </a:p>
          <a:p>
            <a:pPr marL="342900" indent="-342900">
              <a:spcBef>
                <a:spcPts val="0"/>
              </a:spcBef>
              <a:spcAft>
                <a:spcPts val="0"/>
              </a:spcAft>
              <a:buFont typeface="Arial"/>
              <a:buChar char="●"/>
              <a:tabLst>
                <a:tab pos="182880" algn="l"/>
              </a:tabLst>
              <a:defRPr/>
            </a:pPr>
            <a:r>
              <a:rPr lang="en-US" dirty="0" smtClean="0">
                <a:latin typeface="Arial" pitchFamily="34" charset="0"/>
                <a:cs typeface="Arial" pitchFamily="34" charset="0"/>
              </a:rPr>
              <a:t>IBM System z®</a:t>
            </a:r>
          </a:p>
          <a:p>
            <a:pPr marL="342900" indent="-342900">
              <a:spcBef>
                <a:spcPts val="0"/>
              </a:spcBef>
              <a:spcAft>
                <a:spcPts val="0"/>
              </a:spcAft>
              <a:buFont typeface="Arial"/>
              <a:buChar char="●"/>
              <a:tabLst>
                <a:tab pos="182880" algn="l"/>
              </a:tabLst>
              <a:defRPr/>
            </a:pPr>
            <a:r>
              <a:rPr lang="en-US" dirty="0" smtClean="0">
                <a:latin typeface="Arial" pitchFamily="34" charset="0"/>
                <a:cs typeface="Arial" pitchFamily="34" charset="0"/>
              </a:rPr>
              <a:t>IBM IT Service Management</a:t>
            </a:r>
          </a:p>
          <a:p>
            <a:pPr>
              <a:defRPr/>
            </a:pPr>
            <a:endParaRPr lang="en-US" b="1" dirty="0" smtClean="0"/>
          </a:p>
          <a:p>
            <a:pPr>
              <a:defRPr/>
            </a:pPr>
            <a:r>
              <a:rPr lang="en-US" b="1" dirty="0" smtClean="0"/>
              <a:t>Business challenge:</a:t>
            </a:r>
            <a:endParaRPr lang="en-US" dirty="0" smtClean="0"/>
          </a:p>
          <a:p>
            <a:pPr>
              <a:defRPr/>
            </a:pPr>
            <a:r>
              <a:rPr lang="en-US" dirty="0" smtClean="0"/>
              <a:t>KMUTT’s primary mission is to prepare scholars for success in the IT industry. After graduation, students are most attractive to potential employers when they have hands-on experience with relevant technology. The university offers courses in various technologies, including mainframe architecture, Java language programming, server-side programming and mobile application development. With such a diverse curriculum, KMUTT needed to find classroom technology that could cover a wide array of IT services.</a:t>
            </a:r>
          </a:p>
          <a:p>
            <a:pPr>
              <a:defRPr/>
            </a:pPr>
            <a:endParaRPr lang="en-US" dirty="0" smtClean="0"/>
          </a:p>
          <a:p>
            <a:pPr>
              <a:defRPr/>
            </a:pPr>
            <a:r>
              <a:rPr lang="en-US" b="1" dirty="0" smtClean="0"/>
              <a:t>Benefits:</a:t>
            </a:r>
            <a:endParaRPr lang="en-US" dirty="0" smtClean="0"/>
          </a:p>
          <a:p>
            <a:pPr>
              <a:defRPr/>
            </a:pPr>
            <a:r>
              <a:rPr lang="en-US" dirty="0" smtClean="0"/>
              <a:t>Approximately 80 percent of KMUTT IT students have experience working with IBM technology during their time at the university—a fact that will help these students get good jobs once they graduate. In addition, scholars can get certifications for the IBM technologies they have used, which helps showcase their expertise to potential employers. Knowledge about and experience with enterprise-level technology solutions help prepare students for success in the workplace.</a:t>
            </a:r>
          </a:p>
          <a:p>
            <a:pPr>
              <a:defRPr/>
            </a:pPr>
            <a:endParaRPr lang="en-US" dirty="0" smtClean="0">
              <a:latin typeface="Arial" charset="0"/>
              <a:cs typeface="Arial" charset="0"/>
            </a:endParaRPr>
          </a:p>
        </p:txBody>
      </p:sp>
    </p:spTree>
    <p:extLst>
      <p:ext uri="{BB962C8B-B14F-4D97-AF65-F5344CB8AC3E}">
        <p14:creationId xmlns:p14="http://schemas.microsoft.com/office/powerpoint/2010/main" val="3102637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p:nvPr>
        </p:nvSpPr>
        <p:spPr>
          <a:noFill/>
        </p:spPr>
        <p:txBody>
          <a:bodyPr/>
          <a:lstStyle/>
          <a:p>
            <a:fld id="{47932CF5-B39F-418E-99A3-1387A07BABB3}" type="slidenum">
              <a:rPr lang="en-US" altLang="en-US" smtClean="0"/>
              <a:pPr/>
              <a:t>12</a:t>
            </a:fld>
            <a:endParaRPr lang="en-US" altLang="en-US" smtClean="0"/>
          </a:p>
        </p:txBody>
      </p:sp>
      <p:sp>
        <p:nvSpPr>
          <p:cNvPr id="7171" name="Rectangle 1"/>
          <p:cNvSpPr>
            <a:spLocks noGrp="1" noRot="1" noChangeAspect="1" noChangeArrowheads="1" noTextEdit="1"/>
          </p:cNvSpPr>
          <p:nvPr>
            <p:ph type="sldImg"/>
          </p:nvPr>
        </p:nvSpPr>
        <p:spPr>
          <a:xfrm>
            <a:off x="1173163" y="695325"/>
            <a:ext cx="4637087" cy="3476625"/>
          </a:xfrm>
          <a:ln/>
        </p:spPr>
      </p:sp>
      <p:sp>
        <p:nvSpPr>
          <p:cNvPr id="7172"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08CEDCFB-C99B-4E9E-AC97-A63A5A9390DF}" type="slidenum">
              <a:rPr lang="en-US" alt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12</a:t>
            </a:fld>
            <a:endParaRPr lang="en-US" altLang="en-US" sz="1200"/>
          </a:p>
        </p:txBody>
      </p:sp>
      <p:sp>
        <p:nvSpPr>
          <p:cNvPr id="7173" name="Text Box 3"/>
          <p:cNvSpPr>
            <a:spLocks noGrp="1" noChangeArrowheads="1"/>
          </p:cNvSpPr>
          <p:nvPr>
            <p:ph type="body" idx="1"/>
          </p:nvPr>
        </p:nvSpPr>
        <p:spPr>
          <a:xfrm>
            <a:off x="822325" y="4389438"/>
            <a:ext cx="5121275" cy="6126162"/>
          </a:xfrm>
          <a:ln/>
        </p:spPr>
        <p:txBody>
          <a:bodyPr/>
          <a:lstStyle/>
          <a:p>
            <a:pPr>
              <a:defRPr/>
            </a:pPr>
            <a:r>
              <a:rPr lang="en-US" b="1" dirty="0" smtClean="0"/>
              <a:t>Client name:</a:t>
            </a:r>
            <a:endParaRPr lang="en-US" dirty="0" smtClean="0"/>
          </a:p>
          <a:p>
            <a:pPr>
              <a:defRPr/>
            </a:pPr>
            <a:r>
              <a:rPr lang="en-US" dirty="0" smtClean="0"/>
              <a:t>Mesa Technology</a:t>
            </a:r>
            <a:r>
              <a:rPr lang="en-US" baseline="0" dirty="0" smtClean="0"/>
              <a:t> Inc.</a:t>
            </a:r>
            <a:endParaRPr lang="en-US" dirty="0" smtClean="0"/>
          </a:p>
          <a:p>
            <a:pPr>
              <a:defRPr/>
            </a:pPr>
            <a:endParaRPr lang="en-US" dirty="0" smtClean="0"/>
          </a:p>
          <a:p>
            <a:pPr>
              <a:defRPr/>
            </a:pPr>
            <a:r>
              <a:rPr lang="en-US" b="1" dirty="0" smtClean="0"/>
              <a:t>Reference Link:</a:t>
            </a:r>
            <a:endParaRPr lang="en-US" dirty="0" smtClean="0"/>
          </a:p>
          <a:p>
            <a:pPr>
              <a:defRPr/>
            </a:pPr>
            <a:r>
              <a:rPr lang="en-US" dirty="0" smtClean="0"/>
              <a:t>http://w3-01.ibm.com/sales/ssi/cgi-bin/ssialias?infotype=CR&amp;subtype=NA&amp;htmlfid=0CRDD-9N6RAQ&amp;appname=crmd</a:t>
            </a:r>
          </a:p>
          <a:p>
            <a:pPr>
              <a:defRPr/>
            </a:pPr>
            <a:endParaRPr lang="en-US" dirty="0" smtClean="0"/>
          </a:p>
          <a:p>
            <a:pPr>
              <a:defRPr/>
            </a:pPr>
            <a:r>
              <a:rPr lang="en-US" b="1" dirty="0" smtClean="0"/>
              <a:t>Video</a:t>
            </a:r>
            <a:r>
              <a:rPr lang="en-US" b="1" baseline="0" dirty="0" smtClean="0"/>
              <a:t> Link: </a:t>
            </a:r>
          </a:p>
          <a:p>
            <a:pPr>
              <a:defRPr/>
            </a:pPr>
            <a:r>
              <a:rPr lang="en-US" baseline="0" dirty="0" smtClean="0"/>
              <a:t>https://www.youtube.com/watch?v=XFIjQ15PEG8</a:t>
            </a:r>
          </a:p>
          <a:p>
            <a:pPr>
              <a:defRPr/>
            </a:pPr>
            <a:endParaRPr lang="en-US" dirty="0" smtClean="0"/>
          </a:p>
          <a:p>
            <a:pPr>
              <a:defRPr/>
            </a:pPr>
            <a:r>
              <a:rPr lang="en-US" b="1" dirty="0" smtClean="0"/>
              <a:t>Quote:</a:t>
            </a:r>
            <a:endParaRPr lang="en-US" dirty="0" smtClean="0"/>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i="1" dirty="0" smtClean="0">
                <a:solidFill>
                  <a:schemeClr val="tx1"/>
                </a:solidFill>
                <a:cs typeface="Arial Unicode MS" pitchFamily="34" charset="-128"/>
              </a:rPr>
              <a:t>“</a:t>
            </a:r>
            <a:r>
              <a:rPr lang="en-US" altLang="en-US" sz="1200" i="1" dirty="0" err="1" smtClean="0">
                <a:solidFill>
                  <a:schemeClr val="tx1"/>
                </a:solidFill>
                <a:cs typeface="Arial Unicode MS" pitchFamily="34" charset="-128"/>
              </a:rPr>
              <a:t>Bluemix</a:t>
            </a:r>
            <a:r>
              <a:rPr lang="en-US" altLang="en-US" sz="1200" i="1" dirty="0" smtClean="0">
                <a:solidFill>
                  <a:schemeClr val="tx1"/>
                </a:solidFill>
                <a:cs typeface="Arial Unicode MS" pitchFamily="34" charset="-128"/>
              </a:rPr>
              <a:t> has helped us cut [component implementation] time down from three weeks down to 15 minutes, which is unbelievable.”</a:t>
            </a:r>
            <a:r>
              <a:rPr lang="en-US" altLang="en-US" sz="1100" i="1" dirty="0" smtClean="0">
                <a:solidFill>
                  <a:schemeClr val="tx1"/>
                </a:solidFill>
                <a:cs typeface="Arial Unicode MS" pitchFamily="34" charset="-128"/>
              </a:rPr>
              <a:t>—Bernie Leung, CTO and President, Mesa Technology</a:t>
            </a:r>
            <a:endParaRPr lang="en-US" altLang="en-US" sz="1200" dirty="0" smtClean="0">
              <a:solidFill>
                <a:schemeClr val="tx1"/>
              </a:solidFill>
              <a:ea typeface="ＭＳ Ｐゴシック" pitchFamily="34" charset="-128"/>
            </a:endParaRPr>
          </a:p>
          <a:p>
            <a:pPr>
              <a:defRPr/>
            </a:pPr>
            <a:endParaRPr lang="en-US" dirty="0" smtClean="0"/>
          </a:p>
          <a:p>
            <a:pPr>
              <a:defRPr/>
            </a:pPr>
            <a:r>
              <a:rPr lang="en-US" b="1" dirty="0" smtClean="0"/>
              <a:t>Company background:</a:t>
            </a:r>
            <a:endParaRPr lang="en-US" dirty="0" smtClean="0"/>
          </a:p>
          <a:p>
            <a:pPr>
              <a:defRPr/>
            </a:pPr>
            <a:r>
              <a:rPr lang="en-US" sz="1200" b="0" i="0" kern="1200" dirty="0" smtClean="0">
                <a:solidFill>
                  <a:srgbClr val="000000"/>
                </a:solidFill>
                <a:effectLst/>
                <a:latin typeface="Times New Roman" pitchFamily="18" charset="0"/>
                <a:ea typeface="+mn-ea"/>
                <a:cs typeface="+mn-cs"/>
              </a:rPr>
              <a:t>MESA Technology, Inc. provides infrastructure support services, particularly in terms of business intelligence, as well as data security services for midsize companies. The company was founded in 1995 and is based in Chicago.</a:t>
            </a:r>
          </a:p>
          <a:p>
            <a:pPr>
              <a:defRPr/>
            </a:pPr>
            <a:endParaRPr lang="en-US" dirty="0" smtClean="0"/>
          </a:p>
          <a:p>
            <a:pPr>
              <a:defRPr/>
            </a:pPr>
            <a:r>
              <a:rPr lang="en-US" b="1" dirty="0" smtClean="0"/>
              <a:t>Solution components:</a:t>
            </a:r>
            <a:endParaRPr lang="en-US" dirty="0" smtClean="0"/>
          </a:p>
          <a:p>
            <a:pPr marL="342900" indent="-342900">
              <a:spcBef>
                <a:spcPts val="0"/>
              </a:spcBef>
              <a:spcAft>
                <a:spcPts val="0"/>
              </a:spcAft>
              <a:buFont typeface="Arial"/>
              <a:buChar char="●"/>
              <a:tabLst>
                <a:tab pos="182880" algn="l"/>
              </a:tabLst>
              <a:defRPr/>
            </a:pPr>
            <a:r>
              <a:rPr lang="en-US" dirty="0" smtClean="0">
                <a:latin typeface="Arial" pitchFamily="34" charset="0"/>
                <a:cs typeface="Arial" pitchFamily="34" charset="0"/>
              </a:rPr>
              <a:t>IBM </a:t>
            </a:r>
            <a:r>
              <a:rPr lang="en-US" dirty="0" err="1" smtClean="0">
                <a:latin typeface="Arial" pitchFamily="34" charset="0"/>
                <a:cs typeface="Arial" pitchFamily="34" charset="0"/>
              </a:rPr>
              <a:t>Bluemix</a:t>
            </a:r>
            <a:r>
              <a:rPr lang="en-US" dirty="0" smtClean="0">
                <a:latin typeface="Arial" pitchFamily="34" charset="0"/>
                <a:cs typeface="Arial" pitchFamily="34" charset="0"/>
              </a:rPr>
              <a:t>™</a:t>
            </a:r>
          </a:p>
          <a:p>
            <a:pPr>
              <a:defRPr/>
            </a:pPr>
            <a:endParaRPr lang="en-US" b="1" dirty="0" smtClean="0"/>
          </a:p>
          <a:p>
            <a:pPr>
              <a:defRPr/>
            </a:pPr>
            <a:r>
              <a:rPr lang="en-US" b="1" dirty="0" smtClean="0"/>
              <a:t>Business challenge:</a:t>
            </a:r>
            <a:endParaRPr lang="en-US" dirty="0" smtClean="0"/>
          </a:p>
          <a:p>
            <a:pPr>
              <a:defRPr/>
            </a:pPr>
            <a:r>
              <a:rPr lang="en-US" sz="1200" b="0" i="0" kern="1200" dirty="0" smtClean="0">
                <a:solidFill>
                  <a:srgbClr val="000000"/>
                </a:solidFill>
                <a:effectLst/>
                <a:latin typeface="Times New Roman" pitchFamily="18" charset="0"/>
                <a:ea typeface="+mn-ea"/>
                <a:cs typeface="+mn-cs"/>
              </a:rPr>
              <a:t>One of the biggest challenges faced by companies throughout the years was adapting to the changing development landscape. Development that used to take five years has now shrunk down to maybe two years. MESA Technology, Inc. sought to help its customers be more adaptable in this regard. Toward that end, it wanted to provision services as if it were providing a cloud-computing environment, and it wanted to be able to do so quickly.</a:t>
            </a:r>
          </a:p>
          <a:p>
            <a:pPr>
              <a:defRPr/>
            </a:pPr>
            <a:endParaRPr lang="en-US" dirty="0" smtClean="0"/>
          </a:p>
          <a:p>
            <a:pPr>
              <a:defRPr/>
            </a:pPr>
            <a:r>
              <a:rPr lang="en-US" b="1" dirty="0" smtClean="0"/>
              <a:t>Benefits:</a:t>
            </a:r>
            <a:endParaRPr lang="en-US" dirty="0" smtClean="0"/>
          </a:p>
          <a:p>
            <a:pPr>
              <a:defRPr/>
            </a:pPr>
            <a:r>
              <a:rPr lang="en-US" sz="1200" b="0" i="0" kern="1200" dirty="0" smtClean="0">
                <a:solidFill>
                  <a:srgbClr val="000000"/>
                </a:solidFill>
                <a:effectLst/>
                <a:latin typeface="Times New Roman" pitchFamily="18" charset="0"/>
                <a:ea typeface="+mn-ea"/>
                <a:cs typeface="+mn-cs"/>
              </a:rPr>
              <a:t>By implementing the IBM </a:t>
            </a:r>
            <a:r>
              <a:rPr lang="en-US" sz="1200" b="0" i="0" kern="1200" dirty="0" err="1" smtClean="0">
                <a:solidFill>
                  <a:srgbClr val="000000"/>
                </a:solidFill>
                <a:effectLst/>
                <a:latin typeface="Times New Roman" pitchFamily="18" charset="0"/>
                <a:ea typeface="+mn-ea"/>
                <a:cs typeface="+mn-cs"/>
              </a:rPr>
              <a:t>Bluemix</a:t>
            </a:r>
            <a:r>
              <a:rPr lang="en-US" sz="1200" b="0" i="0" kern="1200" dirty="0" smtClean="0">
                <a:solidFill>
                  <a:srgbClr val="000000"/>
                </a:solidFill>
                <a:effectLst/>
                <a:latin typeface="Times New Roman" pitchFamily="18" charset="0"/>
                <a:ea typeface="+mn-ea"/>
                <a:cs typeface="+mn-cs"/>
              </a:rPr>
              <a:t> solution, MESA Technology gained a collaborative, cloud-based platform to rapidly develop, publish and run its products. Previously, it would have taken the company three weeks just to evaluate whether the components worked. If someone made a mistake, another three weeks would be needed. With the </a:t>
            </a:r>
            <a:r>
              <a:rPr lang="en-US" sz="1200" b="0" i="0" kern="1200" dirty="0" err="1" smtClean="0">
                <a:solidFill>
                  <a:srgbClr val="000000"/>
                </a:solidFill>
                <a:effectLst/>
                <a:latin typeface="Times New Roman" pitchFamily="18" charset="0"/>
                <a:ea typeface="+mn-ea"/>
                <a:cs typeface="+mn-cs"/>
              </a:rPr>
              <a:t>Bluemix</a:t>
            </a:r>
            <a:r>
              <a:rPr lang="en-US" sz="1200" b="0" i="0" kern="1200" dirty="0" smtClean="0">
                <a:solidFill>
                  <a:srgbClr val="000000"/>
                </a:solidFill>
                <a:effectLst/>
                <a:latin typeface="Times New Roman" pitchFamily="18" charset="0"/>
                <a:ea typeface="+mn-ea"/>
                <a:cs typeface="+mn-cs"/>
              </a:rPr>
              <a:t> platform, the client can pull in a component in just 15 minutes, saving time by more than 97 percent. The client can test it, drop it if it does not work and pull something else in. The company can now fine-tune a prototype and have an actual working component in place within just four weeks.</a:t>
            </a:r>
            <a:endParaRPr lang="en-US" dirty="0" smtClean="0">
              <a:latin typeface="Arial" charset="0"/>
              <a:cs typeface="Arial" charset="0"/>
            </a:endParaRPr>
          </a:p>
        </p:txBody>
      </p:sp>
    </p:spTree>
    <p:extLst>
      <p:ext uri="{BB962C8B-B14F-4D97-AF65-F5344CB8AC3E}">
        <p14:creationId xmlns:p14="http://schemas.microsoft.com/office/powerpoint/2010/main" val="917116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13</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13</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name: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Meerut Institute of Engineering and Technology (MIET)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Case study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t>http://w3-01.ibm.com/sales/ssi/cgi-bin/ssialias?infotype=RF&amp;subtype=CS&amp;htmlfid=J967488S71934V15&amp;appname=crmd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Reference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t>http://w3-01.ibm.com/sales/ssi/cgi-bin/ssialias?infotype=CR&amp;subtype=NA&amp;htmlfid=0CRDD-9TPESK&amp;appname=crmd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Quote:</a:t>
            </a:r>
          </a:p>
          <a:p>
            <a:pPr>
              <a:defRPr/>
            </a:pPr>
            <a:r>
              <a:rPr lang="en-US" sz="1200" i="1" dirty="0" smtClean="0">
                <a:solidFill>
                  <a:srgbClr val="000000"/>
                </a:solidFill>
                <a:latin typeface="Times New Roman" pitchFamily="18" charset="0"/>
              </a:rPr>
              <a:t>MIET maintains curricula focused on current and emerging trends in technology. “With the cloud-based IBM </a:t>
            </a:r>
            <a:r>
              <a:rPr lang="en-US" sz="1200" i="1" dirty="0" err="1" smtClean="0">
                <a:solidFill>
                  <a:srgbClr val="000000"/>
                </a:solidFill>
                <a:latin typeface="Times New Roman" pitchFamily="18" charset="0"/>
              </a:rPr>
              <a:t>Bluemix</a:t>
            </a:r>
            <a:r>
              <a:rPr lang="en-US" sz="1200" i="1" dirty="0" smtClean="0">
                <a:solidFill>
                  <a:srgbClr val="000000"/>
                </a:solidFill>
                <a:latin typeface="Times New Roman" pitchFamily="18" charset="0"/>
              </a:rPr>
              <a:t> platform, we can provide our students with an unprecedented opportunity to work with leading edge tools. It’s especially valuable in an economy wherein jobs are not patently available.” </a:t>
            </a:r>
            <a:r>
              <a:rPr lang="en-US" sz="1200" i="1" dirty="0" err="1" smtClean="0">
                <a:solidFill>
                  <a:srgbClr val="000000"/>
                </a:solidFill>
                <a:latin typeface="Times New Roman" pitchFamily="18" charset="0"/>
              </a:rPr>
              <a:t>Gaurav</a:t>
            </a:r>
            <a:r>
              <a:rPr lang="en-US" sz="1200" i="1" dirty="0" smtClean="0">
                <a:solidFill>
                  <a:srgbClr val="000000"/>
                </a:solidFill>
                <a:latin typeface="Times New Roman" pitchFamily="18" charset="0"/>
              </a:rPr>
              <a:t> </a:t>
            </a:r>
            <a:r>
              <a:rPr lang="en-US" sz="1200" i="1" dirty="0" err="1" smtClean="0">
                <a:solidFill>
                  <a:srgbClr val="000000"/>
                </a:solidFill>
                <a:latin typeface="Times New Roman" pitchFamily="18" charset="0"/>
              </a:rPr>
              <a:t>Agarwal</a:t>
            </a:r>
            <a:r>
              <a:rPr lang="en-US" sz="1200" i="1" dirty="0" smtClean="0">
                <a:solidFill>
                  <a:srgbClr val="000000"/>
                </a:solidFill>
                <a:latin typeface="Times New Roman" pitchFamily="18" charset="0"/>
              </a:rPr>
              <a:t>, vice chairman, Meerut Institute of Engineering and Technology.</a:t>
            </a:r>
            <a:endParaRPr lang="en-US" sz="1200" dirty="0" smtClean="0">
              <a:solidFill>
                <a:srgbClr val="000000"/>
              </a:solidFill>
              <a:latin typeface="Times New Roman" pitchFamily="18"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Company background: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Located in Uttar Pradesh, India, Meerut Institute of Engineering and Technology (MIET) is ranked as one of the top five ranked engineering institutions in the state. Established in 1997, the private higher education institution strives to maintain its reputation for academic excellence in order to remain a preferred destination for technical education in the region.</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spcBef>
                <a:spcPts val="43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b="1" dirty="0" smtClean="0">
                <a:latin typeface="Arial" pitchFamily="34" charset="0"/>
                <a:ea typeface="Arial Unicode MS" pitchFamily="34" charset="-128"/>
                <a:cs typeface="Arial" pitchFamily="34" charset="0"/>
              </a:rPr>
              <a:t>Solution components:</a:t>
            </a:r>
          </a:p>
          <a:p>
            <a:pPr marL="171450" indent="-171450">
              <a:spcBef>
                <a:spcPts val="438"/>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dirty="0" smtClean="0">
                <a:latin typeface="Arial" pitchFamily="34" charset="0"/>
                <a:ea typeface="MS PGothic" pitchFamily="34" charset="-128"/>
                <a:cs typeface="Arial" pitchFamily="34" charset="0"/>
              </a:rPr>
              <a:t>IBM Academic Initiative </a:t>
            </a:r>
            <a:r>
              <a:rPr lang="en-US" altLang="en-US" sz="1000" b="1" dirty="0" smtClean="0">
                <a:latin typeface="Arial" pitchFamily="34" charset="0"/>
                <a:ea typeface="MS PGothic" pitchFamily="34" charset="-128"/>
                <a:cs typeface="Arial" pitchFamily="34" charset="0"/>
              </a:rPr>
              <a:t> </a:t>
            </a:r>
          </a:p>
          <a:p>
            <a:pPr marL="171450" indent="-171450">
              <a:spcBef>
                <a:spcPts val="438"/>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dirty="0" smtClean="0">
                <a:latin typeface="Arial" pitchFamily="34" charset="0"/>
                <a:ea typeface="MS PGothic" pitchFamily="34" charset="-128"/>
                <a:cs typeface="Arial" pitchFamily="34" charset="0"/>
              </a:rPr>
              <a:t>IBM </a:t>
            </a:r>
            <a:r>
              <a:rPr lang="en-US" altLang="en-US" sz="1000" dirty="0" err="1" smtClean="0">
                <a:latin typeface="Arial" pitchFamily="34" charset="0"/>
                <a:ea typeface="MS PGothic" pitchFamily="34" charset="-128"/>
                <a:cs typeface="Arial" pitchFamily="34" charset="0"/>
              </a:rPr>
              <a:t>Bluemix</a:t>
            </a:r>
            <a:endParaRPr lang="en-US" altLang="en-US" sz="1000" dirty="0" smtClean="0">
              <a:latin typeface="Arial" pitchFamily="34" charset="0"/>
              <a:ea typeface="MS PGothic" pitchFamily="34" charset="-128"/>
              <a:cs typeface="Arial" pitchFamily="34" charset="0"/>
            </a:endParaRPr>
          </a:p>
          <a:p>
            <a:pPr marL="171450" indent="-171450">
              <a:spcBef>
                <a:spcPts val="438"/>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dirty="0" smtClean="0">
                <a:latin typeface="Arial" pitchFamily="34" charset="0"/>
                <a:ea typeface="MS PGothic" pitchFamily="34" charset="-128"/>
                <a:cs typeface="Arial" pitchFamily="34" charset="0"/>
              </a:rPr>
              <a:t>IBM Career Education</a:t>
            </a:r>
          </a:p>
          <a:p>
            <a:pPr marL="171450" indent="-171450">
              <a:spcBef>
                <a:spcPts val="438"/>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dirty="0" err="1" smtClean="0">
                <a:latin typeface="Arial" pitchFamily="34" charset="0"/>
                <a:ea typeface="MS PGothic" pitchFamily="34" charset="-128"/>
                <a:cs typeface="Arial" pitchFamily="34" charset="0"/>
              </a:rPr>
              <a:t>SoftLayer</a:t>
            </a:r>
            <a:endParaRPr lang="en-US" altLang="en-US" sz="1000" dirty="0" smtClean="0">
              <a:latin typeface="Arial" pitchFamily="34" charset="0"/>
              <a:ea typeface="MS PGothic" pitchFamily="34" charset="-128"/>
              <a:cs typeface="Arial" pitchFamily="34" charset="0"/>
            </a:endParaRPr>
          </a:p>
          <a:p>
            <a:pPr>
              <a:spcBef>
                <a:spcPts val="438"/>
              </a:spcBef>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Business challenge: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Meerut Institute of Engineering and Technology</a:t>
            </a:r>
            <a:r>
              <a:rPr lang="en-US" sz="1000" dirty="0" smtClean="0"/>
              <a:t> (MIET) recognized the benefits and future of cloud computing</a:t>
            </a:r>
            <a:r>
              <a:rPr lang="en-US" sz="1000" dirty="0" smtClean="0">
                <a:latin typeface="Arial" pitchFamily="34" charset="0"/>
                <a:cs typeface="Arial" pitchFamily="34" charset="0"/>
              </a:rPr>
              <a:t>. However since cloud computing is still a relatively new concept to businesses and educational institutions in India, MIET needed a trusted advisor to introduce the benefits of this next generation technology to administrators and instructors as well as provide a platform for teaching. MIET has a well-established relationship with IBM through the IBM Career Education program and the IBM Software Center of Excellence at MIET. The institute turned to IBM for guidance and education to help college and its students stay competitive.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Benefits: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With the support of IBM specialists, MIET faculty members experienced the ease of use of application development, testing and deployment through the cloud-based, IBM </a:t>
            </a:r>
            <a:r>
              <a:rPr lang="en-US" sz="1000" dirty="0" err="1" smtClean="0">
                <a:latin typeface="Arial" pitchFamily="34" charset="0"/>
                <a:cs typeface="Arial" pitchFamily="34" charset="0"/>
              </a:rPr>
              <a:t>Bluemix</a:t>
            </a:r>
            <a:r>
              <a:rPr lang="en-US" sz="1000" dirty="0" smtClean="0">
                <a:latin typeface="Arial" pitchFamily="34" charset="0"/>
                <a:cs typeface="Arial" pitchFamily="34" charset="0"/>
              </a:rPr>
              <a:t> platform. The </a:t>
            </a:r>
            <a:r>
              <a:rPr lang="en-US" sz="1000" dirty="0" err="1" smtClean="0">
                <a:latin typeface="Arial" pitchFamily="34" charset="0"/>
                <a:cs typeface="Arial" pitchFamily="34" charset="0"/>
              </a:rPr>
              <a:t>Bluemix</a:t>
            </a:r>
            <a:r>
              <a:rPr lang="en-US" sz="1000" dirty="0" smtClean="0">
                <a:latin typeface="Arial" pitchFamily="34" charset="0"/>
                <a:cs typeface="Arial" pitchFamily="34" charset="0"/>
              </a:rPr>
              <a:t> platform provides users with the ability to explore and experiment with a variety of IBM, third party and open source services and tools for the design, testing and implementation of applications for web, mobile, data management, business analytics, big data, Internet of things and IBM Watson® solutions. With hands-on experience and knowledge as well as IBM training, the MIET faculty obtained the background needed to integrate cloud-based application development education into the institute’s plethora of technology curricula, further advancing the depth and breadth of learning opportunities for its students. </a:t>
            </a:r>
            <a:endParaRPr lang="en-US" sz="1000" dirty="0" smtClean="0">
              <a:latin typeface="Arial" pitchFamily="34" charset="0"/>
              <a:ea typeface="Arial Unicode MS" pitchFamily="34" charset="-128"/>
              <a:cs typeface="Arial"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186241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14</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14</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r>
              <a:rPr lang="en-US" sz="1000" b="1" kern="1200" dirty="0" smtClean="0">
                <a:solidFill>
                  <a:srgbClr val="000000"/>
                </a:solidFill>
                <a:effectLst/>
                <a:latin typeface="Arial" panose="020B0604020202020204" pitchFamily="34" charset="0"/>
                <a:ea typeface="+mn-ea"/>
                <a:cs typeface="Arial" panose="020B0604020202020204" pitchFamily="34" charset="0"/>
              </a:rPr>
              <a:t>Client name:</a:t>
            </a:r>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kern="1200" dirty="0" smtClean="0">
                <a:solidFill>
                  <a:srgbClr val="000000"/>
                </a:solidFill>
                <a:effectLst/>
                <a:latin typeface="Arial" panose="020B0604020202020204" pitchFamily="34" charset="0"/>
                <a:ea typeface="+mn-ea"/>
                <a:cs typeface="Arial" panose="020B0604020202020204" pitchFamily="34" charset="0"/>
              </a:rPr>
              <a:t>Optibus</a:t>
            </a:r>
          </a:p>
          <a:p>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Case study link:</a:t>
            </a:r>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kern="1200" smtClean="0">
                <a:solidFill>
                  <a:srgbClr val="000000"/>
                </a:solidFill>
                <a:effectLst/>
                <a:latin typeface="Arial" panose="020B0604020202020204" pitchFamily="34" charset="0"/>
                <a:ea typeface="+mn-ea"/>
                <a:cs typeface="Arial" panose="020B0604020202020204" pitchFamily="34" charset="0"/>
              </a:rPr>
              <a:t>http://www.ibm.com/common/ssi/cgi-bin/ssialias?subtype=AB&amp;infotype=PM&amp;appname=SWGE_SW_SW_USEN&amp;htmlfid=SWC14115USEN&amp;attachment=SWC14115USEN.PDF</a:t>
            </a:r>
          </a:p>
          <a:p>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Quote:</a:t>
            </a:r>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kern="1200" dirty="0" smtClean="0">
                <a:solidFill>
                  <a:srgbClr val="000000"/>
                </a:solidFill>
                <a:effectLst/>
                <a:latin typeface="Arial" panose="020B0604020202020204" pitchFamily="34" charset="0"/>
                <a:ea typeface="+mn-ea"/>
                <a:cs typeface="Arial" panose="020B0604020202020204" pitchFamily="34" charset="0"/>
              </a:rPr>
              <a:t>Optibus found it critical to collaborate with an agile services provider that understood and would adapt to the company’s changing needs. </a:t>
            </a:r>
            <a:r>
              <a:rPr lang="en-US" sz="1000" kern="1200" dirty="0" err="1" smtClean="0">
                <a:solidFill>
                  <a:srgbClr val="000000"/>
                </a:solidFill>
                <a:effectLst/>
                <a:latin typeface="Arial" panose="020B0604020202020204" pitchFamily="34" charset="0"/>
                <a:ea typeface="+mn-ea"/>
                <a:cs typeface="Arial" panose="020B0604020202020204" pitchFamily="34" charset="0"/>
              </a:rPr>
              <a:t>Eitan</a:t>
            </a:r>
            <a:r>
              <a:rPr lang="en-US" sz="1000" kern="1200" dirty="0" smtClean="0">
                <a:solidFill>
                  <a:srgbClr val="000000"/>
                </a:solidFill>
                <a:effectLst/>
                <a:latin typeface="Arial" panose="020B0604020202020204" pitchFamily="34" charset="0"/>
                <a:ea typeface="+mn-ea"/>
                <a:cs typeface="Arial" panose="020B0604020202020204" pitchFamily="34" charset="0"/>
              </a:rPr>
              <a:t> Yanovsky, cofounder and vice president of research and development at Optibus, said, “We were very impressed that IBM Bluemix provides the relevant technology and resources needed.” </a:t>
            </a:r>
          </a:p>
          <a:p>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Company background:</a:t>
            </a:r>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200" kern="1200" dirty="0" smtClean="0">
                <a:solidFill>
                  <a:srgbClr val="000000"/>
                </a:solidFill>
                <a:effectLst/>
                <a:latin typeface="Times New Roman" pitchFamily="18" charset="0"/>
                <a:ea typeface="+mn-ea"/>
                <a:cs typeface="+mn-cs"/>
              </a:rPr>
              <a:t>Optibus, headquartered in Netanya, Israel, designs transportation operations solutions using a sophisticated set of algorithms that help customers adhere to driver regulations, calculate peak passenger routes, reduce idle time, optimize fleet size and minimize costs.</a:t>
            </a:r>
          </a:p>
          <a:p>
            <a:endParaRPr lang="en-US" sz="1000" b="1"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Solution components:</a:t>
            </a:r>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Software</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	IBM® Bluemix™ </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	IBM SDK for Node.js</a:t>
            </a:r>
          </a:p>
          <a:p>
            <a:r>
              <a:rPr lang="en-US" sz="1000" b="1" kern="1200" dirty="0" smtClean="0">
                <a:solidFill>
                  <a:srgbClr val="000000"/>
                </a:solidFill>
                <a:effectLst/>
                <a:latin typeface="Arial" panose="020B0604020202020204" pitchFamily="34" charset="0"/>
                <a:ea typeface="+mn-ea"/>
                <a:cs typeface="Arial" panose="020B0604020202020204" pitchFamily="34" charset="0"/>
              </a:rPr>
              <a:t>Services</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	SoftLayer®</a:t>
            </a:r>
          </a:p>
          <a:p>
            <a:pPr lvl="0"/>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Business challenge:</a:t>
            </a:r>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kern="1200" dirty="0" err="1" smtClean="0">
                <a:solidFill>
                  <a:srgbClr val="000000"/>
                </a:solidFill>
                <a:effectLst/>
                <a:latin typeface="Arial" panose="020B0604020202020204" pitchFamily="34" charset="0"/>
                <a:ea typeface="+mn-ea"/>
                <a:cs typeface="Arial" panose="020B0604020202020204" pitchFamily="34" charset="0"/>
              </a:rPr>
              <a:t>Optibus’s</a:t>
            </a:r>
            <a:r>
              <a:rPr lang="en-US" sz="1000" kern="1200" dirty="0" smtClean="0">
                <a:solidFill>
                  <a:srgbClr val="000000"/>
                </a:solidFill>
                <a:effectLst/>
                <a:latin typeface="Arial" panose="020B0604020202020204" pitchFamily="34" charset="0"/>
                <a:ea typeface="+mn-ea"/>
                <a:cs typeface="Arial" panose="020B0604020202020204" pitchFamily="34" charset="0"/>
              </a:rPr>
              <a:t> existing on-premises client/server and virtual machine environments could not sustain its expanding customer base’s requirements. The company sought a new generation of infrastructure services that would support its evolving solutions, especially its highly prized real-time rescheduling capabilities. </a:t>
            </a:r>
          </a:p>
          <a:p>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Benefits:</a:t>
            </a:r>
            <a:endParaRPr lang="en-US" sz="1000" kern="1200" dirty="0" smtClean="0">
              <a:solidFill>
                <a:srgbClr val="000000"/>
              </a:solidFill>
              <a:effectLst/>
              <a:latin typeface="Arial" panose="020B0604020202020204" pitchFamily="34" charset="0"/>
              <a:ea typeface="+mn-ea"/>
              <a:cs typeface="Arial" panose="020B0604020202020204" pitchFamily="34" charset="0"/>
            </a:endParaRPr>
          </a:p>
          <a:p>
            <a:r>
              <a:rPr lang="en-US" sz="1000" kern="1200" dirty="0" smtClean="0">
                <a:solidFill>
                  <a:srgbClr val="000000"/>
                </a:solidFill>
                <a:effectLst/>
                <a:latin typeface="Arial" panose="020B0604020202020204" pitchFamily="34" charset="0"/>
                <a:ea typeface="+mn-ea"/>
                <a:cs typeface="Arial" panose="020B0604020202020204" pitchFamily="34" charset="0"/>
              </a:rPr>
              <a:t>Combining the IBM® Bluemix™ platform and SoftLayer® servers produced greater agility and faster speed to market. With the Bluemix platform, Optibus can deploy updates and enhancements as often as several times a day without affecting customers’ solution performance, thus improving the customer experience. Optibus also accelerated productivity, increasing the number of buses managed by 400 percent. Additionally, its new solution configuration time is at least 66 percent faster, and the system is significantly easier to scale. Optibus has saved customers tens of millions of dollars.</a:t>
            </a:r>
          </a:p>
        </p:txBody>
      </p:sp>
    </p:spTree>
    <p:extLst>
      <p:ext uri="{BB962C8B-B14F-4D97-AF65-F5344CB8AC3E}">
        <p14:creationId xmlns:p14="http://schemas.microsoft.com/office/powerpoint/2010/main" val="2434227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15</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15</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r>
              <a:rPr lang="en-US" sz="1000" b="1" kern="1200" dirty="0" smtClean="0">
                <a:solidFill>
                  <a:srgbClr val="000000"/>
                </a:solidFill>
                <a:effectLst/>
                <a:latin typeface="Arial" panose="020B0604020202020204" pitchFamily="34" charset="0"/>
                <a:ea typeface="+mn-ea"/>
                <a:cs typeface="Arial" panose="020B0604020202020204" pitchFamily="34" charset="0"/>
              </a:rPr>
              <a:t>Client name:</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Pay Per Pulse Ltd. </a:t>
            </a:r>
          </a:p>
          <a:p>
            <a:endParaRPr lang="en-US" sz="1000" b="0"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Case study link:</a:t>
            </a:r>
          </a:p>
          <a:p>
            <a:r>
              <a:rPr lang="en-US" sz="1000" b="0" kern="1200" smtClean="0">
                <a:solidFill>
                  <a:srgbClr val="000000"/>
                </a:solidFill>
                <a:effectLst/>
                <a:latin typeface="Arial" panose="020B0604020202020204" pitchFamily="34" charset="0"/>
                <a:ea typeface="+mn-ea"/>
                <a:cs typeface="Arial" panose="020B0604020202020204" pitchFamily="34" charset="0"/>
              </a:rPr>
              <a:t>http://www.ibm.com/common/ssi/cgi-bin/ssialias?subtype=AB&amp;infotype=PM&amp;appname=SWGE_SW_SW_USEN&amp;htmlfid=SWC14121USEN&amp;attachment=SWC14121USEN.PDF</a:t>
            </a:r>
          </a:p>
          <a:p>
            <a:endParaRPr lang="en-US" sz="1000" b="1"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Quote:</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Pay Per Pulse needs to remain nimble to help its customers quickly address emissions challenges. “Our time to market is dramatically reduced and innovation is fueled by having such a rich sandbox of instantly available middleware to ‘play’ with,” says Neil Mulkern, business development director at Pay Per Pulse Ltd.</a:t>
            </a:r>
          </a:p>
          <a:p>
            <a:r>
              <a:rPr lang="en-US" sz="1000" b="1" kern="1200" dirty="0" smtClean="0">
                <a:solidFill>
                  <a:srgbClr val="000000"/>
                </a:solidFill>
                <a:effectLst/>
                <a:latin typeface="Arial" panose="020B0604020202020204" pitchFamily="34" charset="0"/>
                <a:ea typeface="+mn-ea"/>
                <a:cs typeface="Arial" panose="020B0604020202020204" pitchFamily="34" charset="0"/>
              </a:rPr>
              <a:t> </a:t>
            </a:r>
          </a:p>
          <a:p>
            <a:r>
              <a:rPr lang="en-US" sz="1000" b="1" kern="1200" dirty="0" smtClean="0">
                <a:solidFill>
                  <a:srgbClr val="000000"/>
                </a:solidFill>
                <a:effectLst/>
                <a:latin typeface="Arial" panose="020B0604020202020204" pitchFamily="34" charset="0"/>
                <a:ea typeface="+mn-ea"/>
                <a:cs typeface="Arial" panose="020B0604020202020204" pitchFamily="34" charset="0"/>
              </a:rPr>
              <a:t>Company background:</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Headquartered in Maidenhead, England, Pay Per Pulse Ltd. provides software as a service (SaaS) energy engineering tools and expertise to companies tasked with meeting stringent carbon emissions regulations. </a:t>
            </a:r>
          </a:p>
          <a:p>
            <a:endParaRPr lang="en-US" sz="1000" b="1"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Solution components:</a:t>
            </a:r>
          </a:p>
          <a:p>
            <a:r>
              <a:rPr lang="en-US" sz="1000" b="1" kern="1200" dirty="0" smtClean="0">
                <a:solidFill>
                  <a:srgbClr val="000000"/>
                </a:solidFill>
                <a:effectLst/>
                <a:latin typeface="Arial" panose="020B0604020202020204" pitchFamily="34" charset="0"/>
                <a:ea typeface="+mn-ea"/>
                <a:cs typeface="Arial" panose="020B0604020202020204" pitchFamily="34" charset="0"/>
              </a:rPr>
              <a:t>Services</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	IBM® Bluemix™</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	SoftLayer®</a:t>
            </a:r>
          </a:p>
          <a:p>
            <a:endParaRPr lang="en-US" sz="1000" b="1"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Business challenge:</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Green Fileshare, a Pay Per Pulse SaaS solution, provides secure file sharing, storage and retrieval capabilities. With it, in-house engineers and subcontractors with appropriate permissions can generate, access and share pertinent data and reports. To provide rapid authentication and immediate access to relevant files, Pay Per Pulse needed a powerful, scalable cloud infrastructure equipped with services and tools its developers could easily access to adapt solutions to the needs of its customers. The growing company sought a cost-effective solution with the option to pay for scale-on-demand computing power, licenses and services as used.</a:t>
            </a:r>
          </a:p>
          <a:p>
            <a:endParaRPr lang="en-US" sz="1000" b="1" kern="1200" dirty="0" smtClean="0">
              <a:solidFill>
                <a:srgbClr val="000000"/>
              </a:solidFill>
              <a:effectLst/>
              <a:latin typeface="Arial" panose="020B0604020202020204" pitchFamily="34" charset="0"/>
              <a:ea typeface="+mn-ea"/>
              <a:cs typeface="Arial" panose="020B0604020202020204" pitchFamily="34" charset="0"/>
            </a:endParaRPr>
          </a:p>
          <a:p>
            <a:r>
              <a:rPr lang="en-US" sz="1000" b="1" kern="1200" dirty="0" smtClean="0">
                <a:solidFill>
                  <a:srgbClr val="000000"/>
                </a:solidFill>
                <a:effectLst/>
                <a:latin typeface="Arial" panose="020B0604020202020204" pitchFamily="34" charset="0"/>
                <a:ea typeface="+mn-ea"/>
                <a:cs typeface="Arial" panose="020B0604020202020204" pitchFamily="34" charset="0"/>
              </a:rPr>
              <a:t>Benefits:</a:t>
            </a:r>
          </a:p>
          <a:p>
            <a:r>
              <a:rPr lang="en-US" sz="1000" b="0" kern="1200" dirty="0" smtClean="0">
                <a:solidFill>
                  <a:srgbClr val="000000"/>
                </a:solidFill>
                <a:effectLst/>
                <a:latin typeface="Arial" panose="020B0604020202020204" pitchFamily="34" charset="0"/>
                <a:ea typeface="+mn-ea"/>
                <a:cs typeface="Arial" panose="020B0604020202020204" pitchFamily="34" charset="0"/>
              </a:rPr>
              <a:t>With the powerful resources of the Bluemix platform and the SoftLayer environment running behind the scenes, Pay Per Pulse customers can concentrate on creating and implementing carbon emissions reduction advancements without data management and operations concerns. The unified data management and simplified access capabilities reduce project ramp-up times by weeks and improved developer productivity by at least 30 percent. With Bluemix, Pay Per Pulse can quickly provision its capabilities and license its services on a pay-per-use basis. Pay Per Pulse anticipates rapid, dramatic growth as its technical teams and sales teams can confidently commit and deliver new solutions within a short timeframe. </a:t>
            </a:r>
          </a:p>
          <a:p>
            <a:endParaRPr lang="en-US" sz="1000" b="1" kern="1200" dirty="0" smtClean="0">
              <a:solidFill>
                <a:srgbClr val="000000"/>
              </a:solidFill>
              <a:effectLst/>
              <a:latin typeface="Arial" panose="020B0604020202020204" pitchFamily="34" charset="0"/>
              <a:ea typeface="+mn-ea"/>
              <a:cs typeface="Arial" panose="020B0604020202020204" pitchFamily="34" charset="0"/>
            </a:endParaRP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4221950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16</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16</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pPr>
              <a:defRPr/>
            </a:pPr>
            <a:r>
              <a:rPr lang="en-US" sz="1000" b="1" dirty="0" smtClean="0">
                <a:solidFill>
                  <a:srgbClr val="000000"/>
                </a:solidFill>
                <a:latin typeface="Arial" panose="020B0604020202020204" pitchFamily="34" charset="0"/>
                <a:cs typeface="Arial" panose="020B0604020202020204" pitchFamily="34" charset="0"/>
              </a:rPr>
              <a:t>Client name:</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dirty="0" err="1" smtClean="0">
                <a:solidFill>
                  <a:srgbClr val="000000"/>
                </a:solidFill>
                <a:latin typeface="Arial" panose="020B0604020202020204" pitchFamily="34" charset="0"/>
                <a:cs typeface="Arial" panose="020B0604020202020204" pitchFamily="34" charset="0"/>
              </a:rPr>
              <a:t>Simplicité</a:t>
            </a:r>
            <a:r>
              <a:rPr lang="en-US" sz="1000" dirty="0" smtClean="0">
                <a:solidFill>
                  <a:srgbClr val="000000"/>
                </a:solidFill>
                <a:latin typeface="Arial" panose="020B0604020202020204" pitchFamily="34" charset="0"/>
                <a:cs typeface="Arial" panose="020B0604020202020204" pitchFamily="34" charset="0"/>
              </a:rPr>
              <a:t> Software</a:t>
            </a:r>
          </a:p>
          <a:p>
            <a:pPr>
              <a:defRPr/>
            </a:pPr>
            <a:r>
              <a:rPr lang="en-US" sz="1000" b="1" dirty="0" smtClean="0">
                <a:solidFill>
                  <a:srgbClr val="000000"/>
                </a:solidFill>
                <a:latin typeface="Arial" panose="020B0604020202020204" pitchFamily="34" charset="0"/>
                <a:cs typeface="Arial" panose="020B0604020202020204" pitchFamily="34" charset="0"/>
              </a:rPr>
              <a:t> </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b="1" dirty="0" smtClean="0">
                <a:solidFill>
                  <a:srgbClr val="000000"/>
                </a:solidFill>
                <a:latin typeface="Arial" panose="020B0604020202020204" pitchFamily="34" charset="0"/>
                <a:cs typeface="Arial" panose="020B0604020202020204" pitchFamily="34" charset="0"/>
              </a:rPr>
              <a:t>Client reference link:</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b="1" dirty="0" smtClean="0">
                <a:solidFill>
                  <a:srgbClr val="000000"/>
                </a:solidFill>
                <a:latin typeface="Arial" panose="020B0604020202020204" pitchFamily="34" charset="0"/>
                <a:cs typeface="Arial" panose="020B0604020202020204" pitchFamily="34" charset="0"/>
              </a:rPr>
              <a:t> </a:t>
            </a:r>
            <a:r>
              <a:rPr lang="en-US" sz="1000" u="sng" dirty="0" smtClean="0"/>
              <a:t>http://w3-01.ibm.com/sales/ssi/cgi-bin/ssialias?infotype=CR&amp;subtype=NA&amp;htmlfid=0CRDD-9RVFBK&amp;appname=crmd</a:t>
            </a:r>
          </a:p>
          <a:p>
            <a:pPr>
              <a:defRPr/>
            </a:pP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b="1" dirty="0" smtClean="0">
                <a:solidFill>
                  <a:srgbClr val="000000"/>
                </a:solidFill>
                <a:latin typeface="Arial" panose="020B0604020202020204" pitchFamily="34" charset="0"/>
                <a:cs typeface="Arial" panose="020B0604020202020204" pitchFamily="34" charset="0"/>
              </a:rPr>
              <a:t>Company background:</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dirty="0" smtClean="0">
                <a:solidFill>
                  <a:srgbClr val="000000"/>
                </a:solidFill>
                <a:latin typeface="Arial" panose="020B0604020202020204" pitchFamily="34" charset="0"/>
                <a:cs typeface="Arial" panose="020B0604020202020204" pitchFamily="34" charset="0"/>
              </a:rPr>
              <a:t>Founded in 2006, </a:t>
            </a:r>
            <a:r>
              <a:rPr lang="en-US" sz="1000" dirty="0" err="1" smtClean="0">
                <a:solidFill>
                  <a:srgbClr val="000000"/>
                </a:solidFill>
                <a:latin typeface="Arial" panose="020B0604020202020204" pitchFamily="34" charset="0"/>
                <a:cs typeface="Arial" panose="020B0604020202020204" pitchFamily="34" charset="0"/>
              </a:rPr>
              <a:t>Simplicité</a:t>
            </a:r>
            <a:r>
              <a:rPr lang="en-US" sz="1000" dirty="0" smtClean="0">
                <a:solidFill>
                  <a:srgbClr val="000000"/>
                </a:solidFill>
                <a:latin typeface="Arial" panose="020B0604020202020204" pitchFamily="34" charset="0"/>
                <a:cs typeface="Arial" panose="020B0604020202020204" pitchFamily="34" charset="0"/>
              </a:rPr>
              <a:t> Software is an independent software vendor headquartered in Paris. The company primarily provides an application platform as a service (</a:t>
            </a:r>
            <a:r>
              <a:rPr lang="en-US" sz="1000" dirty="0" err="1" smtClean="0">
                <a:solidFill>
                  <a:srgbClr val="000000"/>
                </a:solidFill>
                <a:latin typeface="Arial" panose="020B0604020202020204" pitchFamily="34" charset="0"/>
                <a:cs typeface="Arial" panose="020B0604020202020204" pitchFamily="34" charset="0"/>
              </a:rPr>
              <a:t>aPaaS</a:t>
            </a:r>
            <a:r>
              <a:rPr lang="en-US" sz="1000" dirty="0" smtClean="0">
                <a:solidFill>
                  <a:srgbClr val="000000"/>
                </a:solidFill>
                <a:latin typeface="Arial" panose="020B0604020202020204" pitchFamily="34" charset="0"/>
                <a:cs typeface="Arial" panose="020B0604020202020204" pitchFamily="34" charset="0"/>
              </a:rPr>
              <a:t>) solution that is designed to help customers face the daily challenges of creating or maintaining enterprise applications and software as a service (</a:t>
            </a:r>
            <a:r>
              <a:rPr lang="en-US" sz="1000" dirty="0" err="1" smtClean="0">
                <a:solidFill>
                  <a:srgbClr val="000000"/>
                </a:solidFill>
                <a:latin typeface="Arial" panose="020B0604020202020204" pitchFamily="34" charset="0"/>
                <a:cs typeface="Arial" panose="020B0604020202020204" pitchFamily="34" charset="0"/>
              </a:rPr>
              <a:t>SaaS</a:t>
            </a:r>
            <a:r>
              <a:rPr lang="en-US" sz="1000" dirty="0" smtClean="0">
                <a:solidFill>
                  <a:srgbClr val="000000"/>
                </a:solidFill>
                <a:latin typeface="Arial" panose="020B0604020202020204" pitchFamily="34" charset="0"/>
                <a:cs typeface="Arial" panose="020B0604020202020204" pitchFamily="34" charset="0"/>
              </a:rPr>
              <a:t>) offerings.</a:t>
            </a:r>
          </a:p>
          <a:p>
            <a:pPr>
              <a:defRPr/>
            </a:pPr>
            <a:r>
              <a:rPr lang="en-US" sz="1000" b="1" dirty="0" smtClean="0">
                <a:solidFill>
                  <a:srgbClr val="000000"/>
                </a:solidFill>
                <a:latin typeface="Arial" panose="020B0604020202020204" pitchFamily="34" charset="0"/>
                <a:cs typeface="Arial" panose="020B0604020202020204" pitchFamily="34" charset="0"/>
              </a:rPr>
              <a:t> </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b="1" dirty="0" smtClean="0">
                <a:solidFill>
                  <a:srgbClr val="000000"/>
                </a:solidFill>
                <a:latin typeface="Arial" panose="020B0604020202020204" pitchFamily="34" charset="0"/>
                <a:cs typeface="Arial" panose="020B0604020202020204" pitchFamily="34" charset="0"/>
              </a:rPr>
              <a:t>Solution components:</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b="1" dirty="0" smtClean="0">
                <a:solidFill>
                  <a:srgbClr val="000000"/>
                </a:solidFill>
                <a:latin typeface="Arial" panose="020B0604020202020204" pitchFamily="34" charset="0"/>
                <a:cs typeface="Arial" panose="020B0604020202020204" pitchFamily="34" charset="0"/>
              </a:rPr>
              <a:t>Software</a:t>
            </a:r>
            <a:endParaRPr lang="en-US" sz="1000" dirty="0" smtClean="0">
              <a:solidFill>
                <a:srgbClr val="00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defRPr/>
            </a:pPr>
            <a:r>
              <a:rPr lang="en-US" sz="1000" dirty="0" smtClean="0">
                <a:solidFill>
                  <a:srgbClr val="000000"/>
                </a:solidFill>
                <a:latin typeface="Arial" panose="020B0604020202020204" pitchFamily="34" charset="0"/>
                <a:cs typeface="Arial" panose="020B0604020202020204" pitchFamily="34" charset="0"/>
              </a:rPr>
              <a:t>IBM</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t>
            </a:r>
            <a:r>
              <a:rPr lang="en-US" sz="1000" dirty="0" err="1" smtClean="0">
                <a:solidFill>
                  <a:srgbClr val="000000"/>
                </a:solidFill>
                <a:latin typeface="Arial" panose="020B0604020202020204" pitchFamily="34" charset="0"/>
                <a:cs typeface="Arial" panose="020B0604020202020204" pitchFamily="34" charset="0"/>
              </a:rPr>
              <a:t>Bluemix</a:t>
            </a:r>
            <a:r>
              <a:rPr lang="en-US" sz="1000" baseline="30000" dirty="0" smtClean="0">
                <a:solidFill>
                  <a:srgbClr val="000000"/>
                </a:solidFill>
                <a:latin typeface="Arial" panose="020B0604020202020204" pitchFamily="34" charset="0"/>
                <a:cs typeface="Arial" panose="020B0604020202020204" pitchFamily="34" charset="0"/>
              </a:rPr>
              <a:t>™</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b="1" dirty="0" smtClean="0">
                <a:solidFill>
                  <a:srgbClr val="000000"/>
                </a:solidFill>
                <a:latin typeface="Arial" panose="020B0604020202020204" pitchFamily="34" charset="0"/>
                <a:cs typeface="Arial" panose="020B0604020202020204" pitchFamily="34" charset="0"/>
              </a:rPr>
              <a:t>Services</a:t>
            </a:r>
            <a:endParaRPr lang="en-US" sz="1000" dirty="0" smtClean="0">
              <a:solidFill>
                <a:srgbClr val="000000"/>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defRPr/>
            </a:pPr>
            <a:r>
              <a:rPr lang="en-US" sz="1000" dirty="0" err="1" smtClean="0">
                <a:solidFill>
                  <a:srgbClr val="000000"/>
                </a:solidFill>
                <a:latin typeface="Arial" panose="020B0604020202020204" pitchFamily="34" charset="0"/>
                <a:cs typeface="Arial" panose="020B0604020202020204" pitchFamily="34" charset="0"/>
              </a:rPr>
              <a:t>SoftLayer</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r>
            <a:br>
              <a:rPr lang="en-US" sz="1000" dirty="0" smtClean="0">
                <a:solidFill>
                  <a:srgbClr val="000000"/>
                </a:solidFill>
                <a:latin typeface="Arial" panose="020B0604020202020204" pitchFamily="34" charset="0"/>
                <a:cs typeface="Arial" panose="020B0604020202020204" pitchFamily="34" charset="0"/>
              </a:rPr>
            </a:br>
            <a:r>
              <a:rPr lang="en-US" sz="1000" b="1" dirty="0" smtClean="0">
                <a:solidFill>
                  <a:srgbClr val="000000"/>
                </a:solidFill>
                <a:latin typeface="Arial" panose="020B0604020202020204" pitchFamily="34" charset="0"/>
                <a:cs typeface="Arial" panose="020B0604020202020204" pitchFamily="34" charset="0"/>
              </a:rPr>
              <a:t> </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b="1" dirty="0" smtClean="0">
                <a:solidFill>
                  <a:srgbClr val="000000"/>
                </a:solidFill>
                <a:latin typeface="Arial" panose="020B0604020202020204" pitchFamily="34" charset="0"/>
                <a:cs typeface="Arial" panose="020B0604020202020204" pitchFamily="34" charset="0"/>
              </a:rPr>
              <a:t>Business challenge:</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dirty="0" smtClean="0">
                <a:solidFill>
                  <a:srgbClr val="000000"/>
                </a:solidFill>
                <a:latin typeface="Arial" panose="020B0604020202020204" pitchFamily="34" charset="0"/>
                <a:cs typeface="Arial" panose="020B0604020202020204" pitchFamily="34" charset="0"/>
              </a:rPr>
              <a:t>To keep up with the larger industry shift toward more agile, easily accessible development environments, </a:t>
            </a:r>
            <a:r>
              <a:rPr lang="en-US" sz="1000" dirty="0" err="1" smtClean="0">
                <a:solidFill>
                  <a:srgbClr val="000000"/>
                </a:solidFill>
                <a:latin typeface="Arial" panose="020B0604020202020204" pitchFamily="34" charset="0"/>
                <a:cs typeface="Arial" panose="020B0604020202020204" pitchFamily="34" charset="0"/>
              </a:rPr>
              <a:t>Simplicité</a:t>
            </a:r>
            <a:r>
              <a:rPr lang="en-US" sz="1000" dirty="0" smtClean="0">
                <a:solidFill>
                  <a:srgbClr val="000000"/>
                </a:solidFill>
                <a:latin typeface="Arial" panose="020B0604020202020204" pitchFamily="34" charset="0"/>
                <a:cs typeface="Arial" panose="020B0604020202020204" pitchFamily="34" charset="0"/>
              </a:rPr>
              <a:t> wanted to offer customers a browser-based </a:t>
            </a:r>
            <a:r>
              <a:rPr lang="en-US" sz="1000" dirty="0" err="1" smtClean="0">
                <a:solidFill>
                  <a:srgbClr val="000000"/>
                </a:solidFill>
                <a:latin typeface="Arial" panose="020B0604020202020204" pitchFamily="34" charset="0"/>
                <a:cs typeface="Arial" panose="020B0604020202020204" pitchFamily="34" charset="0"/>
              </a:rPr>
              <a:t>aPaaS</a:t>
            </a:r>
            <a:r>
              <a:rPr lang="en-US" sz="1000" dirty="0" smtClean="0">
                <a:solidFill>
                  <a:srgbClr val="000000"/>
                </a:solidFill>
                <a:latin typeface="Arial" panose="020B0604020202020204" pitchFamily="34" charset="0"/>
                <a:cs typeface="Arial" panose="020B0604020202020204" pitchFamily="34" charset="0"/>
              </a:rPr>
              <a:t> development solution with flexible deployment options.</a:t>
            </a:r>
          </a:p>
          <a:p>
            <a:pPr>
              <a:defRPr/>
            </a:pPr>
            <a:r>
              <a:rPr lang="en-US" sz="1000" b="1" dirty="0" smtClean="0">
                <a:solidFill>
                  <a:srgbClr val="000000"/>
                </a:solidFill>
                <a:latin typeface="Arial" panose="020B0604020202020204" pitchFamily="34" charset="0"/>
                <a:cs typeface="Arial" panose="020B0604020202020204" pitchFamily="34" charset="0"/>
              </a:rPr>
              <a:t> </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b="1" dirty="0" smtClean="0">
                <a:solidFill>
                  <a:srgbClr val="000000"/>
                </a:solidFill>
                <a:latin typeface="Arial" panose="020B0604020202020204" pitchFamily="34" charset="0"/>
                <a:cs typeface="Arial" panose="020B0604020202020204" pitchFamily="34" charset="0"/>
              </a:rPr>
              <a:t>Benefits:</a:t>
            </a:r>
            <a:endParaRPr lang="en-US" sz="1000" dirty="0" smtClean="0">
              <a:solidFill>
                <a:srgbClr val="000000"/>
              </a:solidFill>
              <a:latin typeface="Arial" panose="020B0604020202020204" pitchFamily="34" charset="0"/>
              <a:cs typeface="Arial" panose="020B0604020202020204" pitchFamily="34" charset="0"/>
            </a:endParaRPr>
          </a:p>
          <a:p>
            <a:pPr>
              <a:defRPr/>
            </a:pPr>
            <a:r>
              <a:rPr lang="en-US" sz="1000" dirty="0" smtClean="0">
                <a:solidFill>
                  <a:srgbClr val="000000"/>
                </a:solidFill>
                <a:latin typeface="Arial" panose="020B0604020202020204" pitchFamily="34" charset="0"/>
                <a:cs typeface="Arial" panose="020B0604020202020204" pitchFamily="34" charset="0"/>
              </a:rPr>
              <a:t>By teaming with IBM to deliver flexible IBM</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t>
            </a:r>
            <a:r>
              <a:rPr lang="en-US" sz="1000" dirty="0" err="1" smtClean="0">
                <a:solidFill>
                  <a:srgbClr val="000000"/>
                </a:solidFill>
                <a:latin typeface="Arial" panose="020B0604020202020204" pitchFamily="34" charset="0"/>
                <a:cs typeface="Arial" panose="020B0604020202020204" pitchFamily="34" charset="0"/>
              </a:rPr>
              <a:t>Bluemix</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and </a:t>
            </a:r>
            <a:r>
              <a:rPr lang="en-US" sz="1000" dirty="0" err="1" smtClean="0">
                <a:solidFill>
                  <a:srgbClr val="000000"/>
                </a:solidFill>
                <a:latin typeface="Arial" panose="020B0604020202020204" pitchFamily="34" charset="0"/>
                <a:cs typeface="Arial" panose="020B0604020202020204" pitchFamily="34" charset="0"/>
              </a:rPr>
              <a:t>SoftLayer</a:t>
            </a:r>
            <a:r>
              <a:rPr lang="en-US" sz="1000" baseline="30000" dirty="0" smtClean="0">
                <a:solidFill>
                  <a:srgbClr val="000000"/>
                </a:solidFill>
                <a:latin typeface="Arial" panose="020B0604020202020204" pitchFamily="34" charset="0"/>
                <a:cs typeface="Arial" panose="020B0604020202020204" pitchFamily="34" charset="0"/>
              </a:rPr>
              <a:t>®</a:t>
            </a:r>
            <a:r>
              <a:rPr lang="en-US" sz="1000" dirty="0" smtClean="0">
                <a:solidFill>
                  <a:srgbClr val="000000"/>
                </a:solidFill>
                <a:latin typeface="Arial" panose="020B0604020202020204" pitchFamily="34" charset="0"/>
                <a:cs typeface="Arial" panose="020B0604020202020204" pitchFamily="34" charset="0"/>
              </a:rPr>
              <a:t> cloud deployment solutions for its enterprise development offering, </a:t>
            </a:r>
            <a:r>
              <a:rPr lang="en-US" sz="1000" dirty="0" err="1" smtClean="0">
                <a:solidFill>
                  <a:srgbClr val="000000"/>
                </a:solidFill>
                <a:latin typeface="Arial" panose="020B0604020202020204" pitchFamily="34" charset="0"/>
                <a:cs typeface="Arial" panose="020B0604020202020204" pitchFamily="34" charset="0"/>
              </a:rPr>
              <a:t>Simplicité</a:t>
            </a:r>
            <a:r>
              <a:rPr lang="en-US" sz="1000" dirty="0" smtClean="0">
                <a:solidFill>
                  <a:srgbClr val="000000"/>
                </a:solidFill>
                <a:latin typeface="Arial" panose="020B0604020202020204" pitchFamily="34" charset="0"/>
                <a:cs typeface="Arial" panose="020B0604020202020204" pitchFamily="34" charset="0"/>
              </a:rPr>
              <a:t> meets a wider range of customer needs and positions its business for increased sales, growth and competitive edge. Plus, with </a:t>
            </a:r>
            <a:r>
              <a:rPr lang="en-US" sz="1000" dirty="0" err="1" smtClean="0">
                <a:solidFill>
                  <a:srgbClr val="000000"/>
                </a:solidFill>
                <a:latin typeface="Arial" panose="020B0604020202020204" pitchFamily="34" charset="0"/>
                <a:cs typeface="Arial" panose="020B0604020202020204" pitchFamily="34" charset="0"/>
              </a:rPr>
              <a:t>SoftLayer</a:t>
            </a:r>
            <a:r>
              <a:rPr lang="en-US" sz="1000" dirty="0" smtClean="0">
                <a:solidFill>
                  <a:srgbClr val="000000"/>
                </a:solidFill>
                <a:latin typeface="Arial" panose="020B0604020202020204" pitchFamily="34" charset="0"/>
                <a:cs typeface="Arial" panose="020B0604020202020204" pitchFamily="34" charset="0"/>
              </a:rPr>
              <a:t> cloud resources, the company performs testing and development activities more easily and cost-effectively. Additionally, the </a:t>
            </a:r>
            <a:r>
              <a:rPr lang="en-US" sz="1000" dirty="0" err="1" smtClean="0">
                <a:solidFill>
                  <a:srgbClr val="000000"/>
                </a:solidFill>
                <a:latin typeface="Arial" panose="020B0604020202020204" pitchFamily="34" charset="0"/>
                <a:cs typeface="Arial" panose="020B0604020202020204" pitchFamily="34" charset="0"/>
              </a:rPr>
              <a:t>SoftLayer</a:t>
            </a:r>
            <a:r>
              <a:rPr lang="en-US" sz="1000" dirty="0" smtClean="0">
                <a:solidFill>
                  <a:srgbClr val="000000"/>
                </a:solidFill>
                <a:latin typeface="Arial" panose="020B0604020202020204" pitchFamily="34" charset="0"/>
                <a:cs typeface="Arial" panose="020B0604020202020204" pitchFamily="34" charset="0"/>
              </a:rPr>
              <a:t> platform’s worldwide data center presence helps </a:t>
            </a:r>
            <a:r>
              <a:rPr lang="en-US" sz="1000" dirty="0" err="1" smtClean="0">
                <a:solidFill>
                  <a:srgbClr val="000000"/>
                </a:solidFill>
                <a:latin typeface="Arial" panose="020B0604020202020204" pitchFamily="34" charset="0"/>
                <a:cs typeface="Arial" panose="020B0604020202020204" pitchFamily="34" charset="0"/>
              </a:rPr>
              <a:t>Simplicité</a:t>
            </a:r>
            <a:r>
              <a:rPr lang="en-US" sz="1000" dirty="0" smtClean="0">
                <a:solidFill>
                  <a:srgbClr val="000000"/>
                </a:solidFill>
                <a:latin typeface="Arial" panose="020B0604020202020204" pitchFamily="34" charset="0"/>
                <a:cs typeface="Arial" panose="020B0604020202020204" pitchFamily="34" charset="0"/>
              </a:rPr>
              <a:t> better support its global customer base.</a:t>
            </a:r>
            <a:endParaRPr lang="en-US" sz="10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397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marL="358775" indent="-347663"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cs typeface="Arial" charset="0"/>
              </a:defRPr>
            </a:lvl1pPr>
            <a:lvl2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cs typeface="Arial" charset="0"/>
              </a:defRPr>
            </a:lvl2pPr>
            <a:lvl3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cs typeface="Arial" charset="0"/>
              </a:defRPr>
            </a:lvl3pPr>
            <a:lvl4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cs typeface="Arial" charset="0"/>
              </a:defRPr>
            </a:lvl4pPr>
            <a:lvl5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cs typeface="Arial"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cs typeface="Arial"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cs typeface="Arial"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cs typeface="Arial"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charset="0"/>
                <a:cs typeface="Arial" charset="0"/>
              </a:defRPr>
            </a:lvl9pPr>
          </a:lstStyle>
          <a:p>
            <a:pPr algn="r" eaLnBrk="1" hangingPunct="1">
              <a:buClrTx/>
              <a:buSzPct val="45000"/>
              <a:buFontTx/>
              <a:buNone/>
            </a:pPr>
            <a:fld id="{4498142D-6CB5-4D28-9A58-CCED842EDD16}" type="slidenum">
              <a:rPr lang="en-US" smtClean="0">
                <a:latin typeface="Times New Roman" pitchFamily="18" charset="0"/>
              </a:rPr>
              <a:pPr algn="r" eaLnBrk="1" hangingPunct="1">
                <a:buClrTx/>
                <a:buSzPct val="45000"/>
                <a:buFontTx/>
                <a:buNone/>
              </a:pPr>
              <a:t>17</a:t>
            </a:fld>
            <a:endParaRPr lang="en-US" smtClean="0">
              <a:latin typeface="Times New Roman" pitchFamily="18" charset="0"/>
            </a:endParaRPr>
          </a:p>
        </p:txBody>
      </p:sp>
      <p:sp>
        <p:nvSpPr>
          <p:cNvPr id="7171" name="Rectangle 1"/>
          <p:cNvSpPr>
            <a:spLocks noGrp="1" noRot="1" noChangeAspect="1" noChangeArrowheads="1" noTextEdit="1"/>
          </p:cNvSpPr>
          <p:nvPr>
            <p:ph type="sldImg"/>
          </p:nvPr>
        </p:nvSpPr>
        <p:spPr>
          <a:xfrm>
            <a:off x="1173163" y="695325"/>
            <a:ext cx="4637087" cy="3476625"/>
          </a:xfrm>
          <a:ln/>
        </p:spPr>
      </p:sp>
      <p:sp>
        <p:nvSpPr>
          <p:cNvPr id="7172" name="Text Box 2"/>
          <p:cNvSpPr txBox="1">
            <a:spLocks noChangeArrowheads="1"/>
          </p:cNvSpPr>
          <p:nvPr/>
        </p:nvSpPr>
        <p:spPr bwMode="auto">
          <a:xfrm>
            <a:off x="3957638" y="8805863"/>
            <a:ext cx="3025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nchor="b"/>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9pPr>
          </a:lstStyle>
          <a:p>
            <a:pPr algn="r" eaLnBrk="1" hangingPunct="1">
              <a:buClrTx/>
              <a:buFontTx/>
              <a:buNone/>
            </a:pPr>
            <a:fld id="{A2DDC3E0-F27F-4428-992D-A2F26B81541E}" type="slidenum">
              <a:rPr lang="en-US" sz="1200"/>
              <a:pPr algn="r" eaLnBrk="1" hangingPunct="1">
                <a:buClrTx/>
                <a:buFontTx/>
                <a:buNone/>
              </a:pPr>
              <a:t>17</a:t>
            </a:fld>
            <a:endParaRPr lang="en-US" sz="1200"/>
          </a:p>
        </p:txBody>
      </p:sp>
      <p:sp>
        <p:nvSpPr>
          <p:cNvPr id="9221" name="Text Box 3"/>
          <p:cNvSpPr txBox="1">
            <a:spLocks noGrp="1" noChangeArrowheads="1"/>
          </p:cNvSpPr>
          <p:nvPr>
            <p:ph type="body" idx="1"/>
          </p:nvPr>
        </p:nvSpPr>
        <p:spPr>
          <a:xfrm>
            <a:off x="822325" y="4389438"/>
            <a:ext cx="5121275" cy="6126162"/>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name: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Synchrony Systems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Case study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http://www.ibm.com/common/</a:t>
            </a:r>
            <a:r>
              <a:rPr lang="en-US" sz="1000" dirty="0" err="1" smtClean="0">
                <a:latin typeface="Arial" pitchFamily="34" charset="0"/>
                <a:cs typeface="Arial" pitchFamily="34" charset="0"/>
              </a:rPr>
              <a:t>ssi</a:t>
            </a:r>
            <a:r>
              <a:rPr lang="en-US" sz="1000" dirty="0" smtClean="0">
                <a:latin typeface="Arial" pitchFamily="34" charset="0"/>
                <a:cs typeface="Arial" pitchFamily="34" charset="0"/>
              </a:rPr>
              <a:t>/</a:t>
            </a:r>
            <a:r>
              <a:rPr lang="en-US" sz="1000" dirty="0" err="1" smtClean="0">
                <a:latin typeface="Arial" pitchFamily="34" charset="0"/>
                <a:cs typeface="Arial" pitchFamily="34" charset="0"/>
              </a:rPr>
              <a:t>cgi</a:t>
            </a:r>
            <a:r>
              <a:rPr lang="en-US" sz="1000" dirty="0" smtClean="0">
                <a:latin typeface="Arial" pitchFamily="34" charset="0"/>
                <a:cs typeface="Arial" pitchFamily="34" charset="0"/>
              </a:rPr>
              <a:t>-bin/</a:t>
            </a:r>
            <a:r>
              <a:rPr lang="en-US" sz="1000" dirty="0" err="1" smtClean="0">
                <a:latin typeface="Arial" pitchFamily="34" charset="0"/>
                <a:cs typeface="Arial" pitchFamily="34" charset="0"/>
              </a:rPr>
              <a:t>ssialias?subtype</a:t>
            </a:r>
            <a:r>
              <a:rPr lang="en-US" sz="1000" dirty="0" smtClean="0">
                <a:latin typeface="Arial" pitchFamily="34" charset="0"/>
                <a:cs typeface="Arial" pitchFamily="34" charset="0"/>
              </a:rPr>
              <a:t>=AB∈fotype=PM≈pname=SWGE_RA_RA_USEN&amp;htmlfid=RAC14361USEN&amp;attachment=RAC14361USEN.PDF</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Quote: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i="1" dirty="0" smtClean="0">
                <a:latin typeface="Arial" pitchFamily="34" charset="0"/>
                <a:cs typeface="Arial" pitchFamily="34" charset="0"/>
              </a:rPr>
              <a:t>“The barrier to entry for launching a new application has been erased; there are no more 6-month project engagements,” says Ravi </a:t>
            </a:r>
            <a:r>
              <a:rPr lang="en-US" sz="1000" i="1" dirty="0" err="1" smtClean="0">
                <a:latin typeface="Arial" pitchFamily="34" charset="0"/>
                <a:cs typeface="Arial" pitchFamily="34" charset="0"/>
              </a:rPr>
              <a:t>Misra</a:t>
            </a:r>
            <a:r>
              <a:rPr lang="en-US" sz="1000" i="1" dirty="0" smtClean="0">
                <a:latin typeface="Arial" pitchFamily="34" charset="0"/>
                <a:cs typeface="Arial" pitchFamily="34" charset="0"/>
              </a:rPr>
              <a:t>, CIO, Bay Area Rapid Transit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Company background: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Synchrony Systems provides end-to-end software transformation and modernization solutions. Its products helps organizations analyze modernize and evolve mission-critical legacy applications to latest software platforms and architectures.  Synchrony Systems has been an IBM Business Partner since 1996.</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spcBef>
                <a:spcPts val="43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b="1" dirty="0" smtClean="0">
                <a:latin typeface="Arial" pitchFamily="34" charset="0"/>
                <a:ea typeface="Arial Unicode MS" pitchFamily="34" charset="-128"/>
                <a:cs typeface="Arial" pitchFamily="34" charset="0"/>
              </a:rPr>
              <a:t>Solution components:</a:t>
            </a:r>
          </a:p>
          <a:p>
            <a:pPr>
              <a:spcBef>
                <a:spcPts val="0"/>
              </a:spcBef>
              <a:spcAft>
                <a:spcPts val="0"/>
              </a:spcAft>
              <a:buFont typeface="Times New Roman" pitchFamily="16" charset="0"/>
              <a:buNone/>
              <a:defRPr/>
            </a:pPr>
            <a:r>
              <a:rPr lang="en-US" sz="1000" b="1" kern="50" dirty="0" smtClean="0">
                <a:solidFill>
                  <a:srgbClr val="808080"/>
                </a:solidFill>
                <a:latin typeface="Arial" pitchFamily="34" charset="0"/>
                <a:ea typeface="Arial Unicode MS"/>
                <a:cs typeface="Arial" pitchFamily="34" charset="0"/>
              </a:rPr>
              <a:t>Software</a:t>
            </a:r>
          </a:p>
          <a:p>
            <a:pPr marL="342900" indent="-342900">
              <a:spcBef>
                <a:spcPts val="0"/>
              </a:spcBef>
              <a:spcAft>
                <a:spcPts val="0"/>
              </a:spcAft>
              <a:buFont typeface="Arial"/>
              <a:buChar char="●"/>
              <a:tabLst>
                <a:tab pos="182880" algn="l"/>
              </a:tabLst>
              <a:defRPr/>
            </a:pPr>
            <a:r>
              <a:rPr lang="en-US" sz="1000" kern="50" dirty="0" smtClean="0">
                <a:solidFill>
                  <a:srgbClr val="808080"/>
                </a:solidFill>
                <a:latin typeface="Arial" pitchFamily="34" charset="0"/>
                <a:ea typeface="Arial Unicode MS"/>
                <a:cs typeface="Arial" pitchFamily="34" charset="0"/>
              </a:rPr>
              <a:t>IBM® </a:t>
            </a:r>
            <a:r>
              <a:rPr lang="en-US" sz="1000" kern="50" dirty="0" err="1" smtClean="0">
                <a:solidFill>
                  <a:srgbClr val="808080"/>
                </a:solidFill>
                <a:latin typeface="Arial" pitchFamily="34" charset="0"/>
                <a:ea typeface="Arial Unicode MS"/>
                <a:cs typeface="Arial" pitchFamily="34" charset="0"/>
              </a:rPr>
              <a:t>Bluemix</a:t>
            </a:r>
            <a:r>
              <a:rPr lang="en-US" sz="1000" kern="50" dirty="0" smtClean="0">
                <a:solidFill>
                  <a:srgbClr val="808080"/>
                </a:solidFill>
                <a:latin typeface="Arial" pitchFamily="34" charset="0"/>
                <a:ea typeface="Arial Unicode MS"/>
                <a:cs typeface="Arial" pitchFamily="34" charset="0"/>
              </a:rPr>
              <a:t>™</a:t>
            </a:r>
          </a:p>
          <a:p>
            <a:pPr marL="342900" indent="-342900">
              <a:spcBef>
                <a:spcPts val="0"/>
              </a:spcBef>
              <a:spcAft>
                <a:spcPts val="0"/>
              </a:spcAft>
              <a:buFont typeface="Arial"/>
              <a:buChar char="●"/>
              <a:tabLst>
                <a:tab pos="182880" algn="l"/>
              </a:tabLst>
              <a:defRPr/>
            </a:pPr>
            <a:r>
              <a:rPr lang="en-US" sz="1000" kern="50" dirty="0" smtClean="0">
                <a:solidFill>
                  <a:srgbClr val="808080"/>
                </a:solidFill>
                <a:latin typeface="Arial" pitchFamily="34" charset="0"/>
                <a:ea typeface="Arial Unicode MS"/>
                <a:cs typeface="Arial" pitchFamily="34" charset="0"/>
              </a:rPr>
              <a:t>IBM </a:t>
            </a:r>
            <a:r>
              <a:rPr lang="en-US" sz="1000" kern="50" dirty="0" err="1" smtClean="0">
                <a:solidFill>
                  <a:srgbClr val="808080"/>
                </a:solidFill>
                <a:latin typeface="Arial" pitchFamily="34" charset="0"/>
                <a:ea typeface="Arial Unicode MS"/>
                <a:cs typeface="Arial" pitchFamily="34" charset="0"/>
              </a:rPr>
              <a:t>DevOps</a:t>
            </a:r>
            <a:r>
              <a:rPr lang="en-US" sz="1000" kern="50" dirty="0" smtClean="0">
                <a:solidFill>
                  <a:srgbClr val="808080"/>
                </a:solidFill>
                <a:latin typeface="Arial" pitchFamily="34" charset="0"/>
                <a:ea typeface="Arial Unicode MS"/>
                <a:cs typeface="Arial" pitchFamily="34" charset="0"/>
              </a:rPr>
              <a:t> and Cloud Integration services.  </a:t>
            </a:r>
            <a:r>
              <a:rPr lang="en-US" sz="1000" kern="50" dirty="0" err="1" smtClean="0">
                <a:solidFill>
                  <a:srgbClr val="808080"/>
                </a:solidFill>
                <a:latin typeface="Arial" pitchFamily="34" charset="0"/>
                <a:ea typeface="Arial Unicode MS"/>
                <a:cs typeface="Arial" pitchFamily="34" charset="0"/>
              </a:rPr>
              <a:t>DevOps</a:t>
            </a:r>
            <a:r>
              <a:rPr lang="en-US" sz="1000" kern="50" dirty="0" smtClean="0">
                <a:solidFill>
                  <a:srgbClr val="808080"/>
                </a:solidFill>
                <a:latin typeface="Arial" pitchFamily="34" charset="0"/>
                <a:ea typeface="Arial Unicode MS"/>
                <a:cs typeface="Arial" pitchFamily="34" charset="0"/>
              </a:rPr>
              <a:t> services used: Track &amp; Plan, Delivery Pipeline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Business challenge: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The Bay Area Rapid Transit authority (BART) is a Synchrony Systems client. If any part of BART’s transit system fails on a weekday, 400,000 bay-area passengers’ plans are in peril. These passengers expect nothing less than 100 percent on-time performance every day. BART’s maintenance reliability information system is mission critical, as its managers use it to monitor the status of cars in 44 stations and over 100 miles of track in 4 counties. However, the system wasn’t mobile, while most of BART’s workforce is. Mobile system management was needed to provide better response to maintenance issues and to improve customer service. BART turned to IBM Business Partner Synchrony Systems for a solution.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Benefits: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Development time for BART’s mobile maintenance app, which would typically have taken six months, took only 15 days from inception to production, which potentially will deliver cost savings for BART </a:t>
            </a:r>
            <a:r>
              <a:rPr lang="en-US" sz="1000" dirty="0" err="1" smtClean="0">
                <a:latin typeface="Arial" pitchFamily="34" charset="0"/>
                <a:cs typeface="Arial" pitchFamily="34" charset="0"/>
              </a:rPr>
              <a:t>iof</a:t>
            </a:r>
            <a:r>
              <a:rPr lang="en-US" sz="1000" dirty="0" smtClean="0">
                <a:latin typeface="Arial" pitchFamily="34" charset="0"/>
                <a:cs typeface="Arial" pitchFamily="34" charset="0"/>
              </a:rPr>
              <a:t> 80 to 90%.” In addition, changes to the maintenance application before the use of </a:t>
            </a:r>
            <a:r>
              <a:rPr lang="en-US" sz="1000" dirty="0" err="1" smtClean="0">
                <a:latin typeface="Arial" pitchFamily="34" charset="0"/>
                <a:cs typeface="Arial" pitchFamily="34" charset="0"/>
              </a:rPr>
              <a:t>DevOps</a:t>
            </a:r>
            <a:r>
              <a:rPr lang="en-US" sz="1000" dirty="0" smtClean="0">
                <a:latin typeface="Arial" pitchFamily="34" charset="0"/>
                <a:cs typeface="Arial" pitchFamily="34" charset="0"/>
              </a:rPr>
              <a:t> and Cloud Integration services for </a:t>
            </a:r>
            <a:r>
              <a:rPr lang="en-US" sz="1000" dirty="0" err="1" smtClean="0">
                <a:latin typeface="Arial" pitchFamily="34" charset="0"/>
                <a:cs typeface="Arial" pitchFamily="34" charset="0"/>
              </a:rPr>
              <a:t>Bluemix</a:t>
            </a:r>
            <a:r>
              <a:rPr lang="en-US" sz="1000" dirty="0" smtClean="0">
                <a:latin typeface="Arial" pitchFamily="34" charset="0"/>
                <a:cs typeface="Arial" pitchFamily="34" charset="0"/>
              </a:rPr>
              <a:t> used to take 3 months. Now they are pushed out to the field in about 45 seconds.  Additionally, </a:t>
            </a:r>
            <a:r>
              <a:rPr lang="en-US" sz="1000" dirty="0" err="1" smtClean="0">
                <a:latin typeface="Arial" pitchFamily="34" charset="0"/>
                <a:cs typeface="Arial" pitchFamily="34" charset="0"/>
              </a:rPr>
              <a:t>DevOps</a:t>
            </a:r>
            <a:r>
              <a:rPr lang="en-US" sz="1000" dirty="0" smtClean="0">
                <a:latin typeface="Arial" pitchFamily="34" charset="0"/>
                <a:cs typeface="Arial" pitchFamily="34" charset="0"/>
              </a:rPr>
              <a:t> and Cloud Integrations services for </a:t>
            </a:r>
            <a:r>
              <a:rPr lang="en-US" sz="1000" dirty="0" err="1" smtClean="0">
                <a:latin typeface="Arial" pitchFamily="34" charset="0"/>
                <a:cs typeface="Arial" pitchFamily="34" charset="0"/>
              </a:rPr>
              <a:t>Bluemix</a:t>
            </a:r>
            <a:r>
              <a:rPr lang="en-US" sz="1000" dirty="0" smtClean="0">
                <a:latin typeface="Arial" pitchFamily="34" charset="0"/>
                <a:cs typeface="Arial" pitchFamily="34" charset="0"/>
              </a:rPr>
              <a:t> significantly lowers the barrier to entry for BART and all Synchrony Systems customers, because applications and services are available on a pay-as-you-go basis. </a:t>
            </a: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1332961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marL="358775" indent="-347663"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9pPr>
          </a:lstStyle>
          <a:p>
            <a:pPr algn="r" eaLnBrk="1" hangingPunct="1">
              <a:buClrTx/>
              <a:buSzPct val="45000"/>
              <a:buFontTx/>
              <a:buNone/>
            </a:pPr>
            <a:fld id="{B9A931B9-A22A-4B4E-A6FC-94417AB9159B}" type="slidenum">
              <a:rPr lang="en-US" smtClean="0">
                <a:latin typeface="Times New Roman" pitchFamily="18" charset="0"/>
              </a:rPr>
              <a:pPr algn="r" eaLnBrk="1" hangingPunct="1">
                <a:buClrTx/>
                <a:buSzPct val="45000"/>
                <a:buFontTx/>
                <a:buNone/>
              </a:pPr>
              <a:t>18</a:t>
            </a:fld>
            <a:endParaRPr lang="en-US" smtClean="0">
              <a:latin typeface="Times New Roman" pitchFamily="18" charset="0"/>
            </a:endParaRPr>
          </a:p>
        </p:txBody>
      </p:sp>
      <p:sp>
        <p:nvSpPr>
          <p:cNvPr id="7171" name="Rectangle 1"/>
          <p:cNvSpPr>
            <a:spLocks noGrp="1" noRot="1" noChangeAspect="1" noChangeArrowheads="1" noTextEdit="1"/>
          </p:cNvSpPr>
          <p:nvPr>
            <p:ph type="sldImg"/>
          </p:nvPr>
        </p:nvSpPr>
        <p:spPr>
          <a:xfrm>
            <a:off x="1173163" y="695325"/>
            <a:ext cx="4637087" cy="3476625"/>
          </a:xfrm>
          <a:ln/>
        </p:spPr>
      </p:sp>
      <p:sp>
        <p:nvSpPr>
          <p:cNvPr id="7172" name="Text Box 2"/>
          <p:cNvSpPr txBox="1">
            <a:spLocks noChangeArrowheads="1"/>
          </p:cNvSpPr>
          <p:nvPr/>
        </p:nvSpPr>
        <p:spPr bwMode="auto">
          <a:xfrm>
            <a:off x="3957638" y="8805863"/>
            <a:ext cx="3025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nchor="b"/>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r" eaLnBrk="1" hangingPunct="1">
              <a:buClrTx/>
              <a:buFontTx/>
              <a:buNone/>
            </a:pPr>
            <a:fld id="{75D8DBD0-7FDB-4BDB-9703-08068946261B}" type="slidenum">
              <a:rPr lang="en-US" sz="1200"/>
              <a:pPr algn="r" eaLnBrk="1" hangingPunct="1">
                <a:buClrTx/>
                <a:buFontTx/>
                <a:buNone/>
              </a:pPr>
              <a:t>18</a:t>
            </a:fld>
            <a:endParaRPr lang="en-US" sz="1200"/>
          </a:p>
        </p:txBody>
      </p:sp>
      <p:sp>
        <p:nvSpPr>
          <p:cNvPr id="7173" name="Text Box 3"/>
          <p:cNvSpPr>
            <a:spLocks noGrp="1" noChangeArrowheads="1"/>
          </p:cNvSpPr>
          <p:nvPr>
            <p:ph type="body" idx="1"/>
          </p:nvPr>
        </p:nvSpPr>
        <p:spPr>
          <a:xfrm>
            <a:off x="822325" y="4389438"/>
            <a:ext cx="5121275" cy="61261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sz="1000" b="1" dirty="0" smtClean="0">
                <a:latin typeface="Arial" pitchFamily="34" charset="0"/>
                <a:cs typeface="Arial" pitchFamily="34" charset="0"/>
              </a:rPr>
              <a:t>Client name:</a:t>
            </a:r>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Technical University of Denmark (DTU)</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Case study link:</a:t>
            </a:r>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http://www.ibm.com/common/ssi/cgi-bin/ssialias?subtype=AB&amp;infotype=PM&amp;appname=SWGE_SW_SW_USEN&amp;htmlfid=SWC14124USEN&amp;attachment=SWC14124USEN.PDF</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Quote:</a:t>
            </a:r>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IBM and the Technology University of Denmark (DTU) pressed students to propose innovative solutions to civic challenges.  “Integrating the hacking experience with new technologies and an understanding of infrastructure and society really brings about new solutions with big data,” says Marianne </a:t>
            </a:r>
            <a:r>
              <a:rPr lang="en-US" sz="1000" dirty="0" err="1" smtClean="0">
                <a:latin typeface="Arial" pitchFamily="34" charset="0"/>
                <a:cs typeface="Arial" pitchFamily="34" charset="0"/>
              </a:rPr>
              <a:t>Thellersen</a:t>
            </a:r>
            <a:r>
              <a:rPr lang="en-US" sz="1000" dirty="0" smtClean="0">
                <a:latin typeface="Arial" pitchFamily="34" charset="0"/>
                <a:cs typeface="Arial" pitchFamily="34" charset="0"/>
              </a:rPr>
              <a:t>, executive vice president of innovation and entrepreneurship at DTU.</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Company background:</a:t>
            </a:r>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DTU, located in </a:t>
            </a:r>
            <a:r>
              <a:rPr lang="en-US" sz="1000" dirty="0" err="1" smtClean="0">
                <a:latin typeface="Arial" pitchFamily="34" charset="0"/>
                <a:cs typeface="Arial" pitchFamily="34" charset="0"/>
              </a:rPr>
              <a:t>Lyngby-Taarbæk</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Kommune</a:t>
            </a:r>
            <a:r>
              <a:rPr lang="en-US" sz="1000" dirty="0" smtClean="0">
                <a:latin typeface="Arial" pitchFamily="34" charset="0"/>
                <a:cs typeface="Arial" pitchFamily="34" charset="0"/>
              </a:rPr>
              <a:t> in </a:t>
            </a:r>
            <a:r>
              <a:rPr lang="en-US" sz="1000" dirty="0" err="1" smtClean="0">
                <a:latin typeface="Arial" pitchFamily="34" charset="0"/>
                <a:cs typeface="Arial" pitchFamily="34" charset="0"/>
              </a:rPr>
              <a:t>Sjælland</a:t>
            </a:r>
            <a:r>
              <a:rPr lang="en-US" sz="1000" dirty="0" smtClean="0">
                <a:latin typeface="Arial" pitchFamily="34" charset="0"/>
                <a:cs typeface="Arial" pitchFamily="34" charset="0"/>
              </a:rPr>
              <a:t>, Denmark, is vigorously committed to promoting education and research within the technical and natural science fields. The university fosters innovation by encouraging its students, from undergraduate through doctoral studies, to integrate basic and applied research disciplines into projects within their fields of interest. As a result, students are dedicated to creating solutions that are useful to society and relevant to business while promoting sustainability. </a:t>
            </a:r>
          </a:p>
          <a:p>
            <a:r>
              <a:rPr lang="en-US" sz="1000" dirty="0" smtClean="0">
                <a:latin typeface="Arial" pitchFamily="34" charset="0"/>
                <a:cs typeface="Arial" pitchFamily="34" charset="0"/>
              </a:rPr>
              <a:t> </a:t>
            </a:r>
          </a:p>
          <a:p>
            <a:r>
              <a:rPr lang="en-US" sz="1000" b="1" dirty="0" smtClean="0">
                <a:latin typeface="Arial" pitchFamily="34" charset="0"/>
                <a:cs typeface="Arial" pitchFamily="34" charset="0"/>
              </a:rPr>
              <a:t>Solution components:</a:t>
            </a:r>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Software</a:t>
            </a:r>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	IBM</a:t>
            </a:r>
            <a:r>
              <a:rPr lang="en-US" sz="1000" baseline="30000" dirty="0" smtClean="0">
                <a:latin typeface="Arial" pitchFamily="34" charset="0"/>
                <a:cs typeface="Arial" pitchFamily="34" charset="0"/>
              </a:rPr>
              <a: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Cloudant</a:t>
            </a:r>
            <a:r>
              <a:rPr lang="en-US" sz="1000" baseline="30000" dirty="0" smtClean="0">
                <a:latin typeface="Arial" pitchFamily="34" charset="0"/>
                <a:cs typeface="Arial" pitchFamily="34" charset="0"/>
              </a:rPr>
              <a:t>®</a:t>
            </a:r>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Services</a:t>
            </a:r>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	IBM Academic Initiative</a:t>
            </a:r>
          </a:p>
          <a:p>
            <a:r>
              <a:rPr lang="en-US" sz="1000" dirty="0" smtClean="0">
                <a:latin typeface="Arial" pitchFamily="34" charset="0"/>
                <a:cs typeface="Arial" pitchFamily="34" charset="0"/>
              </a:rPr>
              <a:t>•	IBM </a:t>
            </a:r>
            <a:r>
              <a:rPr lang="en-US" sz="1000" dirty="0" err="1" smtClean="0">
                <a:latin typeface="Arial" pitchFamily="34" charset="0"/>
                <a:cs typeface="Arial" pitchFamily="34" charset="0"/>
              </a:rPr>
              <a:t>Bluemix</a:t>
            </a:r>
            <a:r>
              <a:rPr lang="en-US" sz="1000" baseline="30000" dirty="0" smtClean="0">
                <a:latin typeface="Arial" pitchFamily="34" charset="0"/>
                <a:cs typeface="Arial" pitchFamily="34" charset="0"/>
              </a:rPr>
              <a:t>™</a:t>
            </a:r>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	IBM </a:t>
            </a:r>
            <a:r>
              <a:rPr lang="en-US" sz="1000" dirty="0" err="1" smtClean="0">
                <a:latin typeface="Arial" pitchFamily="34" charset="0"/>
                <a:cs typeface="Arial" pitchFamily="34" charset="0"/>
              </a:rPr>
              <a:t>DevOps</a:t>
            </a:r>
            <a:r>
              <a:rPr lang="en-US" sz="1000" dirty="0" smtClean="0">
                <a:latin typeface="Arial" pitchFamily="34" charset="0"/>
                <a:cs typeface="Arial" pitchFamily="34" charset="0"/>
              </a:rPr>
              <a:t> </a:t>
            </a:r>
          </a:p>
          <a:p>
            <a:endParaRPr lang="en-US" sz="1000" b="1" dirty="0" smtClean="0">
              <a:latin typeface="Arial" pitchFamily="34" charset="0"/>
              <a:cs typeface="Arial" pitchFamily="34" charset="0"/>
            </a:endParaRPr>
          </a:p>
          <a:p>
            <a:r>
              <a:rPr lang="en-US" sz="1000" b="1" dirty="0" smtClean="0">
                <a:latin typeface="Arial" pitchFamily="34" charset="0"/>
                <a:cs typeface="Arial" pitchFamily="34" charset="0"/>
              </a:rPr>
              <a:t>Business challenge:</a:t>
            </a:r>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Danish university students sought an opportunity to experiment with cloud technology and big data capabilities to develop solutions for a municipality’s societal, economic and environmental challenges.</a:t>
            </a:r>
          </a:p>
          <a:p>
            <a:endParaRPr lang="en-US" sz="1000" dirty="0" smtClean="0">
              <a:latin typeface="Arial" pitchFamily="34" charset="0"/>
              <a:cs typeface="Arial" pitchFamily="34" charset="0"/>
            </a:endParaRPr>
          </a:p>
          <a:p>
            <a:r>
              <a:rPr lang="en-US" sz="1000" b="1" dirty="0" smtClean="0">
                <a:latin typeface="Arial" pitchFamily="34" charset="0"/>
                <a:cs typeface="Arial" pitchFamily="34" charset="0"/>
              </a:rPr>
              <a:t>Benefits:</a:t>
            </a:r>
            <a:endParaRPr lang="en-US" sz="1000" dirty="0" smtClean="0">
              <a:latin typeface="Arial" pitchFamily="34" charset="0"/>
              <a:cs typeface="Arial" pitchFamily="34" charset="0"/>
            </a:endParaRPr>
          </a:p>
          <a:p>
            <a:r>
              <a:rPr lang="en-US" sz="1000" dirty="0" smtClean="0">
                <a:latin typeface="Arial" pitchFamily="34" charset="0"/>
                <a:cs typeface="Arial" pitchFamily="34" charset="0"/>
              </a:rPr>
              <a:t>Within 48 hours, student-designed apps proposed new ways to improve energy utilization, bus routes and traffic patterns, primary school instruction and elderly care systems. </a:t>
            </a:r>
          </a:p>
        </p:txBody>
      </p:sp>
    </p:spTree>
    <p:extLst>
      <p:ext uri="{BB962C8B-B14F-4D97-AF65-F5344CB8AC3E}">
        <p14:creationId xmlns:p14="http://schemas.microsoft.com/office/powerpoint/2010/main" val="4125592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19</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19</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name: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i="1" dirty="0" err="1" smtClean="0">
                <a:cs typeface="Arial Unicode MS" pitchFamily="34" charset="-128"/>
              </a:rPr>
              <a:t>Verdafero</a:t>
            </a:r>
            <a:endParaRPr lang="en-US" sz="1000" i="1" dirty="0" smtClean="0">
              <a:cs typeface="Arial Unicode MS" pitchFamily="34" charset="-128"/>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solidFill>
                  <a:schemeClr val="tx1"/>
                </a:solidFill>
                <a:latin typeface="Arial" pitchFamily="34" charset="0"/>
                <a:cs typeface="Arial" pitchFamily="34" charset="0"/>
              </a:rPr>
              <a:t>Case study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solidFill>
                  <a:schemeClr val="tx1"/>
                </a:solidFill>
              </a:rPr>
              <a:t>http://www-01.ibm.com/common/ssi/cgi-bin/ssialias?subtype=AB&amp;infotype=PM&amp;appname=SWGE_GM_LT_USEN&amp;htmlfid=GMC14043USEN&amp;attachment=GMC14043USEN.PDF#loaded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solidFill>
                <a:schemeClr val="tx1"/>
              </a:solidFill>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Quote:</a:t>
            </a:r>
          </a:p>
          <a:p>
            <a:r>
              <a:rPr lang="en-US" i="1" dirty="0" smtClean="0"/>
              <a:t>“Working with </a:t>
            </a:r>
            <a:r>
              <a:rPr lang="en-US" i="1" dirty="0" err="1" smtClean="0"/>
              <a:t>Bluemix</a:t>
            </a:r>
            <a:r>
              <a:rPr lang="en-US" i="1" dirty="0" smtClean="0"/>
              <a:t> and IBM is an ideal opportunity because IBM is taking care of the security and the scaling side of [our] infrastructure, especially as we start to expand both throughout the US and overseas.” </a:t>
            </a:r>
            <a:r>
              <a:rPr lang="en-US" dirty="0" smtClean="0"/>
              <a:t>— Alastair Hood, chief executive officer, </a:t>
            </a:r>
            <a:r>
              <a:rPr lang="en-US" dirty="0" err="1" smtClean="0"/>
              <a:t>Verdafero</a:t>
            </a:r>
            <a:endParaRPr lang="en-US" dirty="0" smtClean="0"/>
          </a:p>
          <a:p>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Company background:</a:t>
            </a:r>
          </a:p>
          <a:p>
            <a:r>
              <a:rPr lang="en-US" dirty="0" smtClean="0"/>
              <a:t>As interest in </a:t>
            </a:r>
            <a:r>
              <a:rPr lang="en-US" dirty="0" err="1" smtClean="0"/>
              <a:t>Verdafero’s</a:t>
            </a:r>
            <a:r>
              <a:rPr lang="en-US" dirty="0" smtClean="0"/>
              <a:t> utility analytics solutions surged, chief executive officer (CEO) Alastair Hood sought “an ideal [cloud] platform for expansion overseas and within the US” to meet new demand.</a:t>
            </a:r>
          </a:p>
          <a:p>
            <a:endParaRPr lang="en-US" sz="1000" dirty="0" smtClean="0">
              <a:latin typeface="Arial" pitchFamily="34" charset="0"/>
              <a:cs typeface="Arial" pitchFamily="34" charset="0"/>
            </a:endParaRPr>
          </a:p>
          <a:p>
            <a:pPr>
              <a:spcBef>
                <a:spcPts val="43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b="1" dirty="0" smtClean="0">
                <a:latin typeface="Arial" pitchFamily="34" charset="0"/>
                <a:ea typeface="Arial Unicode MS" pitchFamily="34" charset="-128"/>
                <a:cs typeface="Arial" pitchFamily="34" charset="0"/>
              </a:rPr>
              <a:t>Solution components:</a:t>
            </a:r>
          </a:p>
          <a:p>
            <a:pPr algn="l" defTabSz="914400" eaLnBrk="0" hangingPunct="0">
              <a:buClr>
                <a:srgbClr val="1260B0"/>
              </a:buClr>
              <a:buSzPct val="125000"/>
              <a:tabLst>
                <a:tab pos="457200" algn="l"/>
              </a:tabLst>
              <a:defRPr/>
            </a:pPr>
            <a:r>
              <a:rPr lang="en-US" sz="1000" b="1" dirty="0" smtClean="0">
                <a:latin typeface="Arial" pitchFamily="34" charset="0"/>
                <a:cs typeface="Arial Unicode MS" pitchFamily="34" charset="-128"/>
              </a:rPr>
              <a:t>Services</a:t>
            </a:r>
          </a:p>
          <a:p>
            <a:pPr marL="114300" indent="-114300" algn="l" defTabSz="914400" eaLnBrk="0" hangingPunct="0">
              <a:buClr>
                <a:srgbClr val="1260B0"/>
              </a:buClr>
              <a:buSzPct val="125000"/>
              <a:buFont typeface="Arial" pitchFamily="34" charset="0"/>
              <a:buChar char="•"/>
              <a:tabLst>
                <a:tab pos="457200" algn="l"/>
              </a:tabLst>
              <a:defRPr/>
            </a:pPr>
            <a:r>
              <a:rPr lang="en-US" sz="1000" dirty="0" smtClean="0">
                <a:latin typeface="Arial" pitchFamily="34" charset="0"/>
                <a:cs typeface="Arial Unicode MS" pitchFamily="34" charset="-128"/>
              </a:rPr>
              <a:t>IBM® </a:t>
            </a:r>
            <a:r>
              <a:rPr lang="en-US" sz="1000" dirty="0" err="1" smtClean="0">
                <a:latin typeface="Arial" pitchFamily="34" charset="0"/>
                <a:cs typeface="Arial Unicode MS" pitchFamily="34" charset="-128"/>
              </a:rPr>
              <a:t>Bluemix</a:t>
            </a:r>
            <a:r>
              <a:rPr lang="en-US" sz="1000" dirty="0" smtClean="0">
                <a:latin typeface="Arial" pitchFamily="34" charset="0"/>
                <a:cs typeface="Arial Unicode MS" pitchFamily="34" charset="-128"/>
              </a:rPr>
              <a:t>™</a:t>
            </a:r>
          </a:p>
          <a:p>
            <a:pPr marL="114300" indent="-114300" algn="l" defTabSz="914400" eaLnBrk="0" hangingPunct="0">
              <a:buClr>
                <a:srgbClr val="1260B0"/>
              </a:buClr>
              <a:buSzPct val="125000"/>
              <a:buFont typeface="Arial" pitchFamily="34" charset="0"/>
              <a:buChar char="•"/>
              <a:tabLst>
                <a:tab pos="457200" algn="l"/>
              </a:tabLst>
              <a:defRPr/>
            </a:pPr>
            <a:r>
              <a:rPr lang="en-US" sz="1000" dirty="0" smtClean="0">
                <a:latin typeface="Arial" pitchFamily="34" charset="0"/>
                <a:cs typeface="Arial Unicode MS" pitchFamily="34" charset="-128"/>
              </a:rPr>
              <a:t>IBM Innovation Center</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Business challenge: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t>Delivering </a:t>
            </a:r>
            <a:r>
              <a:rPr lang="en-US" sz="1000" dirty="0" err="1" smtClean="0"/>
              <a:t>Verdafero’s</a:t>
            </a:r>
            <a:r>
              <a:rPr lang="en-US" sz="1000" dirty="0" smtClean="0"/>
              <a:t> high-quality utility analytics solutions was time-consuming. Hood states, “We typically spend several programmer months developing an application module from initial concept to client testing.” Although the growing business emulates companies with at least 10 times the resources, the firm needed a solution to reduce overhead and allow its programmers to strictly focus on its value add.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Benefits:</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t>The IBM® </a:t>
            </a:r>
            <a:r>
              <a:rPr lang="en-US" sz="1000" dirty="0" err="1" smtClean="0"/>
              <a:t>Bluemix</a:t>
            </a:r>
            <a:r>
              <a:rPr lang="en-US" sz="1000" dirty="0" smtClean="0"/>
              <a:t>™ platform “takes all of the pointless overhead out of our work and let[s] us focus strictly on our particular value add,” says Terri Gilbert, chief technology officer (CTO) at </a:t>
            </a:r>
            <a:r>
              <a:rPr lang="en-US" sz="1000" dirty="0" err="1" smtClean="0"/>
              <a:t>Verdafero</a:t>
            </a:r>
            <a:r>
              <a:rPr lang="en-US" sz="1000" dirty="0" smtClean="0"/>
              <a:t>. Using the </a:t>
            </a:r>
            <a:r>
              <a:rPr lang="en-US" sz="1000" dirty="0" err="1" smtClean="0"/>
              <a:t>Bluemix</a:t>
            </a:r>
            <a:r>
              <a:rPr lang="en-US" sz="1000" dirty="0" smtClean="0"/>
              <a:t> platform’s security-rich, scalable environment, extensive toolset and vast capabilities and flexibility, </a:t>
            </a:r>
            <a:r>
              <a:rPr lang="en-US" sz="1000" dirty="0" err="1" smtClean="0"/>
              <a:t>Verdafero</a:t>
            </a:r>
            <a:r>
              <a:rPr lang="en-US" sz="1000" dirty="0" smtClean="0"/>
              <a:t> expects to respond to new customer requirements in minutes compared to days.</a:t>
            </a: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3770790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2</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i="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name: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AnswerHub</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Case study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i="1" dirty="0" smtClean="0">
                <a:latin typeface="Arial" pitchFamily="34" charset="0"/>
                <a:cs typeface="Arial" pitchFamily="34" charset="0"/>
              </a:rPr>
              <a:t>TBD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Quote: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As he learned about the Bluemix platform, Matthew Schmidt, president and chief technology officer of AnswerHub’s parent company DZone, described the new business potential he could foresee, “We felt that there was an opportunity to better support AnswerHub customers and IBM partners through the use of Bluemix.” New levels of support were expected to drive new revenue.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Company background: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200" kern="1200" dirty="0" smtClean="0">
                <a:solidFill>
                  <a:srgbClr val="000000"/>
                </a:solidFill>
                <a:effectLst/>
                <a:latin typeface="Times New Roman" pitchFamily="18" charset="0"/>
                <a:ea typeface="+mn-ea"/>
                <a:cs typeface="+mn-cs"/>
              </a:rPr>
              <a:t>From Fortune 100 companies to individual developers, customers depend on AnswerHub’s software for rapid responses to changing product and platform technology as well as industry innovation inquiries.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spcBef>
                <a:spcPts val="43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b="1" dirty="0" smtClean="0">
                <a:latin typeface="Arial" pitchFamily="34" charset="0"/>
                <a:ea typeface="Arial Unicode MS" pitchFamily="34" charset="-128"/>
                <a:cs typeface="Arial" pitchFamily="34" charset="0"/>
              </a:rPr>
              <a:t>Solution components:</a:t>
            </a:r>
          </a:p>
          <a:p>
            <a:pPr marL="117475" indent="-117475" algn="l">
              <a:buFont typeface="Arial" pitchFamily="34" charset="0"/>
              <a:buChar char="•"/>
              <a:defRPr/>
            </a:pPr>
            <a:r>
              <a:rPr lang="en-US" sz="1000" dirty="0" smtClean="0">
                <a:latin typeface="Arial" pitchFamily="34" charset="0"/>
                <a:cs typeface="Arial Unicode MS" pitchFamily="34" charset="-128"/>
              </a:rPr>
              <a:t>Cloudant™</a:t>
            </a:r>
          </a:p>
          <a:p>
            <a:pPr marL="117475" indent="-117475" algn="l">
              <a:buFont typeface="Arial" pitchFamily="34" charset="0"/>
              <a:buChar char="•"/>
              <a:defRPr/>
            </a:pPr>
            <a:r>
              <a:rPr lang="en-US" sz="1000" dirty="0" smtClean="0">
                <a:latin typeface="Arial" pitchFamily="34" charset="0"/>
                <a:cs typeface="Arial Unicode MS" pitchFamily="34" charset="-128"/>
              </a:rPr>
              <a:t>IBM® Bluemix™</a:t>
            </a:r>
          </a:p>
          <a:p>
            <a:pPr marL="117475" indent="-117475" algn="l">
              <a:buFont typeface="Arial" pitchFamily="34" charset="0"/>
              <a:buChar char="•"/>
              <a:defRPr/>
            </a:pPr>
            <a:r>
              <a:rPr lang="en-US" sz="1000" dirty="0" smtClean="0">
                <a:latin typeface="Arial" pitchFamily="34" charset="0"/>
                <a:cs typeface="Arial Unicode MS" pitchFamily="34" charset="-128"/>
              </a:rPr>
              <a:t>IBM Watson™</a:t>
            </a:r>
          </a:p>
          <a:p>
            <a:pPr marL="117475" indent="-117475" algn="l">
              <a:buFont typeface="Arial" pitchFamily="34" charset="0"/>
              <a:buChar char="•"/>
              <a:defRPr/>
            </a:pPr>
            <a:r>
              <a:rPr lang="en-US" sz="1000" dirty="0" smtClean="0">
                <a:latin typeface="Arial" pitchFamily="34" charset="0"/>
                <a:cs typeface="Arial Unicode MS" pitchFamily="34" charset="-128"/>
              </a:rPr>
              <a:t>Liberty for Java</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Business challenge: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As</a:t>
            </a:r>
            <a:r>
              <a:rPr lang="en-US" sz="1000" baseline="0" dirty="0" smtClean="0">
                <a:latin typeface="Arial" pitchFamily="34" charset="0"/>
                <a:cs typeface="Arial" pitchFamily="34" charset="0"/>
              </a:rPr>
              <a:t> a leading provider of information technology question and answer software, AnswerHub sought to expand its knowledge of the cutting-edge, platform-as-a-service</a:t>
            </a:r>
            <a:r>
              <a:rPr lang="en-US" sz="1000" dirty="0" smtClean="0">
                <a:latin typeface="Arial" pitchFamily="34" charset="0"/>
                <a:cs typeface="Arial" pitchFamily="34" charset="0"/>
              </a:rPr>
              <a:t> market in order to </a:t>
            </a:r>
            <a:r>
              <a:rPr lang="en-US" sz="1000" baseline="0" dirty="0" smtClean="0">
                <a:latin typeface="Arial" pitchFamily="34" charset="0"/>
                <a:cs typeface="Arial" pitchFamily="34" charset="0"/>
              </a:rPr>
              <a:t>maintain its ability to rapidly respond</a:t>
            </a:r>
            <a:r>
              <a:rPr lang="en-US" sz="1000" dirty="0" smtClean="0">
                <a:latin typeface="Arial" pitchFamily="34" charset="0"/>
                <a:cs typeface="Arial" pitchFamily="34" charset="0"/>
              </a:rPr>
              <a:t> to changing product and platform technology as well as industry innovation inquiries.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Benefits: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The integration of Bluemix and its suite of solution development and delivery capabilities opened a plethora of new opportunities for AnswerHub. In addition to the IBM product Q&amp;A solution built and deployed on the Bluemix platform, AnswerHub designed one of the first IBM Watson application programming interfaces (APIs) on the Bluemix platform to strengthen its cognitive computing capabilities and improve response times. </a:t>
            </a: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966878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20</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20</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name: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i="1" dirty="0" smtClean="0">
                <a:cs typeface="Arial Unicode MS" pitchFamily="34" charset="-128"/>
              </a:rPr>
              <a:t>Vivocha </a:t>
            </a:r>
            <a:r>
              <a:rPr lang="en-US" sz="1000" i="1" dirty="0" err="1" smtClean="0">
                <a:cs typeface="Arial Unicode MS" pitchFamily="34" charset="-128"/>
              </a:rPr>
              <a:t>S.p.A</a:t>
            </a:r>
            <a:r>
              <a:rPr lang="en-US" sz="1000" i="1" dirty="0" smtClean="0">
                <a:cs typeface="Arial Unicode MS" pitchFamily="34" charset="-128"/>
              </a:rPr>
              <a:t>.</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solidFill>
                  <a:schemeClr val="tx1"/>
                </a:solidFill>
                <a:latin typeface="Arial" pitchFamily="34" charset="0"/>
                <a:cs typeface="Arial" pitchFamily="34" charset="0"/>
              </a:rPr>
              <a:t>Case study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solidFill>
                  <a:schemeClr val="tx1"/>
                </a:solidFill>
                <a:hlinkClick r:id="rId3"/>
              </a:rPr>
              <a:t>http://</a:t>
            </a:r>
            <a:r>
              <a:rPr lang="en-US" sz="1000" dirty="0" err="1" smtClean="0">
                <a:solidFill>
                  <a:schemeClr val="tx1"/>
                </a:solidFill>
                <a:hlinkClick r:id="rId3"/>
              </a:rPr>
              <a:t>www.ibm.com</a:t>
            </a:r>
            <a:r>
              <a:rPr lang="en-US" sz="1000" dirty="0" smtClean="0">
                <a:solidFill>
                  <a:schemeClr val="tx1"/>
                </a:solidFill>
                <a:hlinkClick r:id="rId3"/>
              </a:rPr>
              <a:t>/common/</a:t>
            </a:r>
            <a:r>
              <a:rPr lang="en-US" sz="1000" dirty="0" err="1" smtClean="0">
                <a:solidFill>
                  <a:schemeClr val="tx1"/>
                </a:solidFill>
                <a:hlinkClick r:id="rId3"/>
              </a:rPr>
              <a:t>ssi</a:t>
            </a:r>
            <a:r>
              <a:rPr lang="en-US" sz="1000" dirty="0" smtClean="0">
                <a:solidFill>
                  <a:schemeClr val="tx1"/>
                </a:solidFill>
                <a:hlinkClick r:id="rId3"/>
              </a:rPr>
              <a:t>/</a:t>
            </a:r>
            <a:r>
              <a:rPr lang="en-US" sz="1000" dirty="0" err="1" smtClean="0">
                <a:solidFill>
                  <a:schemeClr val="tx1"/>
                </a:solidFill>
                <a:hlinkClick r:id="rId3"/>
              </a:rPr>
              <a:t>cgi</a:t>
            </a:r>
            <a:r>
              <a:rPr lang="en-US" sz="1000" dirty="0" smtClean="0">
                <a:solidFill>
                  <a:schemeClr val="tx1"/>
                </a:solidFill>
                <a:hlinkClick r:id="rId3"/>
              </a:rPr>
              <a:t>-bin/</a:t>
            </a:r>
            <a:r>
              <a:rPr lang="en-US" sz="1000" dirty="0" err="1" smtClean="0">
                <a:solidFill>
                  <a:schemeClr val="tx1"/>
                </a:solidFill>
                <a:hlinkClick r:id="rId3"/>
              </a:rPr>
              <a:t>ssialias?subtype</a:t>
            </a:r>
            <a:r>
              <a:rPr lang="en-US" sz="1000" dirty="0" smtClean="0">
                <a:solidFill>
                  <a:schemeClr val="tx1"/>
                </a:solidFill>
                <a:hlinkClick r:id="rId3"/>
              </a:rPr>
              <a:t>=</a:t>
            </a:r>
            <a:r>
              <a:rPr lang="en-US" sz="1000" dirty="0" err="1" smtClean="0">
                <a:solidFill>
                  <a:schemeClr val="tx1"/>
                </a:solidFill>
                <a:hlinkClick r:id="rId3"/>
              </a:rPr>
              <a:t>AB</a:t>
            </a:r>
            <a:r>
              <a:rPr lang="en-US" sz="1000" dirty="0" err="1" smtClean="0"/>
              <a:t>∈fotype</a:t>
            </a:r>
            <a:r>
              <a:rPr lang="en-US" sz="1000" dirty="0" smtClean="0"/>
              <a:t>=</a:t>
            </a:r>
            <a:r>
              <a:rPr lang="en-US" sz="1000" dirty="0" err="1" smtClean="0"/>
              <a:t>PM≈pname</a:t>
            </a:r>
            <a:r>
              <a:rPr lang="en-US" sz="1000" dirty="0" smtClean="0"/>
              <a:t>=</a:t>
            </a:r>
            <a:r>
              <a:rPr lang="en-US" sz="1000" dirty="0" err="1" smtClean="0"/>
              <a:t>SWGE_SW_SW_USEN&amp;htmlfid</a:t>
            </a:r>
            <a:r>
              <a:rPr lang="en-US" sz="1000" dirty="0" smtClean="0"/>
              <a:t>=SWC14087USEN&amp;attachment=SWC14087USEN.PDF</a:t>
            </a: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Quote:</a:t>
            </a:r>
          </a:p>
          <a:p>
            <a:r>
              <a:rPr lang="en-US" sz="1200" i="1" kern="1200" dirty="0" smtClean="0">
                <a:solidFill>
                  <a:srgbClr val="000000"/>
                </a:solidFill>
                <a:latin typeface="Times New Roman" pitchFamily="18" charset="0"/>
                <a:ea typeface="+mn-ea"/>
                <a:cs typeface="+mn-cs"/>
              </a:rPr>
              <a:t>The resource-rich DevOps environment helps Vivocha deliver critical business insights to customers. “We use the analytics capabilities of Bluemix to examine the previous performance of agents and forecast the right way to approach the customers depending on previous performance,” says Federico </a:t>
            </a:r>
            <a:r>
              <a:rPr lang="en-US" sz="1200" i="1" kern="1200" dirty="0" err="1" smtClean="0">
                <a:solidFill>
                  <a:srgbClr val="000000"/>
                </a:solidFill>
                <a:latin typeface="Times New Roman" pitchFamily="18" charset="0"/>
                <a:ea typeface="+mn-ea"/>
                <a:cs typeface="+mn-cs"/>
              </a:rPr>
              <a:t>Pinna</a:t>
            </a:r>
            <a:r>
              <a:rPr lang="en-US" sz="1200" i="1" kern="1200" dirty="0" smtClean="0">
                <a:solidFill>
                  <a:srgbClr val="000000"/>
                </a:solidFill>
                <a:latin typeface="Times New Roman" pitchFamily="18" charset="0"/>
                <a:ea typeface="+mn-ea"/>
                <a:cs typeface="+mn-cs"/>
              </a:rPr>
              <a:t>, chief technology officer (CTO) and cofounder of Vivocha </a:t>
            </a:r>
            <a:r>
              <a:rPr lang="en-US" sz="1200" i="1" kern="1200" dirty="0" err="1" smtClean="0">
                <a:solidFill>
                  <a:srgbClr val="000000"/>
                </a:solidFill>
                <a:latin typeface="Times New Roman" pitchFamily="18" charset="0"/>
                <a:ea typeface="+mn-ea"/>
                <a:cs typeface="+mn-cs"/>
              </a:rPr>
              <a:t>S.p.A</a:t>
            </a:r>
            <a:r>
              <a:rPr lang="en-US" sz="1200" i="1" kern="1200" dirty="0" smtClean="0">
                <a:solidFill>
                  <a:srgbClr val="000000"/>
                </a:solidFill>
                <a:latin typeface="Times New Roman" pitchFamily="18" charset="0"/>
                <a:ea typeface="+mn-ea"/>
                <a:cs typeface="+mn-cs"/>
              </a:rPr>
              <a:t>.</a:t>
            </a:r>
            <a:endParaRPr lang="en-US" sz="1200" kern="1200" dirty="0" smtClean="0">
              <a:solidFill>
                <a:srgbClr val="000000"/>
              </a:solidFill>
              <a:latin typeface="Times New Roman" pitchFamily="18" charset="0"/>
              <a:ea typeface="+mn-ea"/>
              <a:cs typeface="+mn-cs"/>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Company background:</a:t>
            </a:r>
          </a:p>
          <a:p>
            <a:r>
              <a:rPr lang="en-US" sz="1200" kern="1200" dirty="0" smtClean="0">
                <a:solidFill>
                  <a:srgbClr val="000000"/>
                </a:solidFill>
                <a:latin typeface="Times New Roman" pitchFamily="18" charset="0"/>
                <a:ea typeface="+mn-ea"/>
                <a:cs typeface="+mn-cs"/>
              </a:rPr>
              <a:t>With years of computer telephony integration experience, Federico </a:t>
            </a:r>
            <a:r>
              <a:rPr lang="en-US" sz="1200" kern="1200" dirty="0" err="1" smtClean="0">
                <a:solidFill>
                  <a:srgbClr val="000000"/>
                </a:solidFill>
                <a:latin typeface="Times New Roman" pitchFamily="18" charset="0"/>
                <a:ea typeface="+mn-ea"/>
                <a:cs typeface="+mn-cs"/>
              </a:rPr>
              <a:t>Pinna</a:t>
            </a:r>
            <a:r>
              <a:rPr lang="en-US" sz="1200" kern="1200" dirty="0" smtClean="0">
                <a:solidFill>
                  <a:srgbClr val="000000"/>
                </a:solidFill>
                <a:latin typeface="Times New Roman" pitchFamily="18" charset="0"/>
                <a:ea typeface="+mn-ea"/>
                <a:cs typeface="+mn-cs"/>
              </a:rPr>
              <a:t>, chief technology officer (CTO) for Vivocha </a:t>
            </a:r>
            <a:r>
              <a:rPr lang="en-US" sz="1200" kern="1200" dirty="0" err="1" smtClean="0">
                <a:solidFill>
                  <a:srgbClr val="000000"/>
                </a:solidFill>
                <a:latin typeface="Times New Roman" pitchFamily="18" charset="0"/>
                <a:ea typeface="+mn-ea"/>
                <a:cs typeface="+mn-cs"/>
              </a:rPr>
              <a:t>S.p.A</a:t>
            </a:r>
            <a:r>
              <a:rPr lang="en-US" sz="1200" kern="1200" dirty="0" smtClean="0">
                <a:solidFill>
                  <a:srgbClr val="000000"/>
                </a:solidFill>
                <a:latin typeface="Times New Roman" pitchFamily="18" charset="0"/>
                <a:ea typeface="+mn-ea"/>
                <a:cs typeface="+mn-cs"/>
              </a:rPr>
              <a:t>., understands the unrelenting challenges and rewards associated with customer contact centers. “Websites are just like normal shops,” says </a:t>
            </a:r>
            <a:r>
              <a:rPr lang="en-US" sz="1200" kern="1200" dirty="0" err="1" smtClean="0">
                <a:solidFill>
                  <a:srgbClr val="000000"/>
                </a:solidFill>
                <a:latin typeface="Times New Roman" pitchFamily="18" charset="0"/>
                <a:ea typeface="+mn-ea"/>
                <a:cs typeface="+mn-cs"/>
              </a:rPr>
              <a:t>Pinna</a:t>
            </a:r>
            <a:r>
              <a:rPr lang="en-US" sz="1200" kern="1200" dirty="0" smtClean="0">
                <a:solidFill>
                  <a:srgbClr val="000000"/>
                </a:solidFill>
                <a:latin typeface="Times New Roman" pitchFamily="18" charset="0"/>
                <a:ea typeface="+mn-ea"/>
                <a:cs typeface="+mn-cs"/>
              </a:rPr>
              <a:t>. “We found that if a visitor talks to a real person, he’s more likely to complete a purchase.” When he and </a:t>
            </a:r>
            <a:r>
              <a:rPr lang="en-US" sz="1200" kern="1200" dirty="0" err="1" smtClean="0">
                <a:solidFill>
                  <a:srgbClr val="000000"/>
                </a:solidFill>
                <a:latin typeface="Times New Roman" pitchFamily="18" charset="0"/>
                <a:ea typeface="+mn-ea"/>
                <a:cs typeface="+mn-cs"/>
              </a:rPr>
              <a:t>Gianluca</a:t>
            </a:r>
            <a:r>
              <a:rPr lang="en-US" sz="1200" kern="1200" dirty="0" smtClean="0">
                <a:solidFill>
                  <a:srgbClr val="000000"/>
                </a:solidFill>
                <a:latin typeface="Times New Roman" pitchFamily="18" charset="0"/>
                <a:ea typeface="+mn-ea"/>
                <a:cs typeface="+mn-cs"/>
              </a:rPr>
              <a:t> Ferranti cofounded Vivocha, the visionaries realized that well-honed analytics and click-to-chat tools would help ensure the company’s success.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spcBef>
                <a:spcPts val="43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b="1" dirty="0" smtClean="0">
                <a:latin typeface="Arial" pitchFamily="34" charset="0"/>
                <a:ea typeface="Arial Unicode MS" pitchFamily="34" charset="-128"/>
                <a:cs typeface="Arial" pitchFamily="34" charset="0"/>
              </a:rPr>
              <a:t>Solution components:</a:t>
            </a:r>
          </a:p>
          <a:p>
            <a:pPr marL="342900" marR="0" indent="-342900" algn="l" defTabSz="457200" rtl="0" eaLnBrk="0" fontAlgn="base" latinLnBrk="0" hangingPunct="0">
              <a:lnSpc>
                <a:spcPct val="100000"/>
              </a:lnSpc>
              <a:spcBef>
                <a:spcPts val="0"/>
              </a:spcBef>
              <a:spcAft>
                <a:spcPts val="0"/>
              </a:spcAft>
              <a:buClr>
                <a:srgbClr val="000000"/>
              </a:buClr>
              <a:buSzPct val="100000"/>
              <a:buFont typeface="Arial"/>
              <a:buChar char="●"/>
              <a:tabLst>
                <a:tab pos="182880" algn="l"/>
              </a:tabLst>
              <a:defRPr/>
            </a:pPr>
            <a:r>
              <a:rPr lang="en-US" sz="1000" dirty="0" smtClean="0">
                <a:latin typeface="Arial" pitchFamily="34" charset="0"/>
                <a:cs typeface="Arial Unicode MS" pitchFamily="34" charset="-128"/>
              </a:rPr>
              <a:t>IBM® Bluemix™</a:t>
            </a:r>
            <a:endParaRPr lang="en-US" sz="1000" kern="50" dirty="0" smtClean="0">
              <a:solidFill>
                <a:srgbClr val="808080"/>
              </a:solidFill>
              <a:latin typeface="Arial" pitchFamily="34" charset="0"/>
              <a:ea typeface="Arial Unicode MS"/>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Business challenge:</a:t>
            </a:r>
          </a:p>
          <a:p>
            <a:r>
              <a:rPr lang="en-US" sz="1200" kern="1200" dirty="0" smtClean="0">
                <a:solidFill>
                  <a:srgbClr val="000000"/>
                </a:solidFill>
                <a:latin typeface="Times New Roman" pitchFamily="18" charset="0"/>
                <a:ea typeface="+mn-ea"/>
                <a:cs typeface="+mn-cs"/>
              </a:rPr>
              <a:t>“We test, analyze and determine the most likely moment where a user’s going to abandon an online purchase,” </a:t>
            </a:r>
            <a:r>
              <a:rPr lang="en-US" sz="1200" kern="1200" dirty="0" err="1" smtClean="0">
                <a:solidFill>
                  <a:srgbClr val="000000"/>
                </a:solidFill>
                <a:latin typeface="Times New Roman" pitchFamily="18" charset="0"/>
                <a:ea typeface="+mn-ea"/>
                <a:cs typeface="+mn-cs"/>
              </a:rPr>
              <a:t>Pinna</a:t>
            </a:r>
            <a:r>
              <a:rPr lang="en-US" sz="1200" kern="1200" dirty="0" smtClean="0">
                <a:solidFill>
                  <a:srgbClr val="000000"/>
                </a:solidFill>
                <a:latin typeface="Times New Roman" pitchFamily="18" charset="0"/>
                <a:ea typeface="+mn-ea"/>
                <a:cs typeface="+mn-cs"/>
              </a:rPr>
              <a:t> says. “The [Vivocha] tool can increase the likelihood of completing a transaction by 10– 25 percent.” To accelerate its capabilities, Vivocha sought a cloud-based platform that would provide a scalable, resource-rich DevOps environment to support its high-volume data analytics and testing needs. And because the company sells its products through marketing and sales organizations, Vivocha also required open source tools to help seamlessly deliver its solution to customers without adding complex IT infrastructure requirements.</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Benefits:</a:t>
            </a:r>
          </a:p>
          <a:p>
            <a:r>
              <a:rPr lang="en-US" sz="1200" kern="1200" dirty="0" smtClean="0">
                <a:solidFill>
                  <a:srgbClr val="000000"/>
                </a:solidFill>
                <a:latin typeface="Times New Roman" pitchFamily="18" charset="0"/>
                <a:ea typeface="+mn-ea"/>
                <a:cs typeface="+mn-cs"/>
              </a:rPr>
              <a:t>“Our [development] team is very young. They’re technology lovers who contribute a lot in terms of ideas and experimentation,” says </a:t>
            </a:r>
            <a:r>
              <a:rPr lang="en-US" sz="1200" kern="1200" dirty="0" err="1" smtClean="0">
                <a:solidFill>
                  <a:srgbClr val="000000"/>
                </a:solidFill>
                <a:latin typeface="Times New Roman" pitchFamily="18" charset="0"/>
                <a:ea typeface="+mn-ea"/>
                <a:cs typeface="+mn-cs"/>
              </a:rPr>
              <a:t>Pinna</a:t>
            </a:r>
            <a:r>
              <a:rPr lang="en-US" sz="1200" kern="1200" dirty="0" smtClean="0">
                <a:solidFill>
                  <a:srgbClr val="000000"/>
                </a:solidFill>
                <a:latin typeface="Times New Roman" pitchFamily="18" charset="0"/>
                <a:ea typeface="+mn-ea"/>
                <a:cs typeface="+mn-cs"/>
              </a:rPr>
              <a:t>. “Using Bluemix, for most of my team, was just fun and something they like to do.” The ease of use and ability to continually test and analyze new solutions helps Vivocha exponentially improve its service delivery speed. Previously, a midsize enterprise solution would take 3 – 6 months to complete. Using the Bluemix platform, it takes 10 days or less to complete. The Bluemix platform also changed </a:t>
            </a:r>
            <a:r>
              <a:rPr lang="en-US" sz="1200" kern="1200" dirty="0" err="1" smtClean="0">
                <a:solidFill>
                  <a:srgbClr val="000000"/>
                </a:solidFill>
                <a:latin typeface="Times New Roman" pitchFamily="18" charset="0"/>
                <a:ea typeface="+mn-ea"/>
                <a:cs typeface="+mn-cs"/>
              </a:rPr>
              <a:t>Vivocha’s</a:t>
            </a:r>
            <a:r>
              <a:rPr lang="en-US" sz="1200" kern="1200" dirty="0" smtClean="0">
                <a:solidFill>
                  <a:srgbClr val="000000"/>
                </a:solidFill>
                <a:latin typeface="Times New Roman" pitchFamily="18" charset="0"/>
                <a:ea typeface="+mn-ea"/>
                <a:cs typeface="+mn-cs"/>
              </a:rPr>
              <a:t> go-to-market strategy, quickly generating new opportunities for the startup. “Now the sales process is completely different,” </a:t>
            </a:r>
            <a:r>
              <a:rPr lang="en-US" sz="1200" kern="1200" dirty="0" err="1" smtClean="0">
                <a:solidFill>
                  <a:srgbClr val="000000"/>
                </a:solidFill>
                <a:latin typeface="Times New Roman" pitchFamily="18" charset="0"/>
                <a:ea typeface="+mn-ea"/>
                <a:cs typeface="+mn-cs"/>
              </a:rPr>
              <a:t>Pinna</a:t>
            </a:r>
            <a:r>
              <a:rPr lang="en-US" sz="1200" kern="1200" dirty="0" smtClean="0">
                <a:solidFill>
                  <a:srgbClr val="000000"/>
                </a:solidFill>
                <a:latin typeface="Times New Roman" pitchFamily="18" charset="0"/>
                <a:ea typeface="+mn-ea"/>
                <a:cs typeface="+mn-cs"/>
              </a:rPr>
              <a:t> asserts, “…it’s so cost-effective that we can give free trials to everybody.”</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4009614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3</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3</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name: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i="1" dirty="0" smtClean="0">
                <a:cs typeface="Arial Unicode MS" pitchFamily="34" charset="-128"/>
              </a:rPr>
              <a:t>aPersona</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solidFill>
                  <a:schemeClr val="tx1"/>
                </a:solidFill>
                <a:latin typeface="Arial" pitchFamily="34" charset="0"/>
                <a:cs typeface="Arial" pitchFamily="34" charset="0"/>
              </a:rPr>
              <a:t>Case study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solidFill>
                  <a:schemeClr val="tx1"/>
                </a:solidFill>
                <a:hlinkClick r:id="rId3"/>
              </a:rPr>
              <a:t>http://www.ibm.com/common/ssi/cgi-bin/ssialias?subtype=AB&amp;infotype=PM&amp;appname=SWGE_SW_SW_USEN&amp;htmlfid=SWC14093USEN&amp;attachment=SWC14093USEN.PDF</a:t>
            </a:r>
            <a:endParaRPr lang="en-US" sz="1000" dirty="0" smtClean="0">
              <a:solidFill>
                <a:schemeClr val="tx1"/>
              </a:solidFill>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Quote:</a:t>
            </a:r>
          </a:p>
          <a:p>
            <a:r>
              <a:rPr lang="en-US" sz="1200" i="1" kern="1200" dirty="0" smtClean="0">
                <a:solidFill>
                  <a:srgbClr val="000000"/>
                </a:solidFill>
                <a:latin typeface="Times New Roman" pitchFamily="18" charset="0"/>
                <a:ea typeface="+mn-ea"/>
                <a:cs typeface="+mn-cs"/>
              </a:rPr>
              <a:t>The cloud-based IBM® Bluemix™ platform offers a robust set of IBM, open source and third-party applications,</a:t>
            </a:r>
            <a:r>
              <a:rPr lang="en-US" sz="1200" kern="1200" dirty="0" smtClean="0">
                <a:solidFill>
                  <a:srgbClr val="000000"/>
                </a:solidFill>
                <a:latin typeface="Times New Roman" pitchFamily="18" charset="0"/>
                <a:ea typeface="+mn-ea"/>
                <a:cs typeface="+mn-cs"/>
              </a:rPr>
              <a:t> application programming interfaces</a:t>
            </a:r>
            <a:r>
              <a:rPr lang="en-US" sz="1200" i="1" kern="1200" dirty="0" smtClean="0">
                <a:solidFill>
                  <a:srgbClr val="000000"/>
                </a:solidFill>
                <a:latin typeface="Times New Roman" pitchFamily="18" charset="0"/>
                <a:ea typeface="+mn-ea"/>
                <a:cs typeface="+mn-cs"/>
              </a:rPr>
              <a:t> (APIs) and services on a pay-as-you-use basis.“With BlueMix, we don’t have to worry about infrastructure; all of that’s taken care of. All we focus on is our code,” says Kelly Sparks, president and chief executive officer (CEO) at aPersona.</a:t>
            </a:r>
            <a:endParaRPr lang="en-US" sz="1200" kern="1200" dirty="0" smtClean="0">
              <a:solidFill>
                <a:srgbClr val="000000"/>
              </a:solidFill>
              <a:latin typeface="Times New Roman" pitchFamily="18" charset="0"/>
              <a:ea typeface="+mn-ea"/>
              <a:cs typeface="+mn-cs"/>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Company background:</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kern="1200" dirty="0" smtClean="0">
                <a:solidFill>
                  <a:srgbClr val="000000"/>
                </a:solidFill>
                <a:latin typeface="Times New Roman" pitchFamily="18" charset="0"/>
                <a:ea typeface="+mn-ea"/>
                <a:cs typeface="+mn-cs"/>
              </a:rPr>
              <a:t>When Kelly Sparks, president and chief executive officer (CEO) of aPersona, sought to address a significant IT industry challenge, he didn’t let the size of his organization get in the way. Sparks described the extremely lean company as one that "lacked tons of resources and had a tiny development environment.". Yet these challenges didn’t interfere with the initial development of the aPersona adaptive multi-factor &amp; 2-factor security application.</a:t>
            </a:r>
          </a:p>
          <a:p>
            <a:endParaRPr lang="en-US" sz="1200" kern="1200" dirty="0" smtClean="0">
              <a:solidFill>
                <a:srgbClr val="000000"/>
              </a:solidFill>
              <a:latin typeface="Times New Roman" pitchFamily="18" charset="0"/>
              <a:ea typeface="+mn-ea"/>
              <a:cs typeface="+mn-cs"/>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spcBef>
                <a:spcPts val="43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b="1" dirty="0" smtClean="0">
                <a:latin typeface="Arial" pitchFamily="34" charset="0"/>
                <a:ea typeface="Arial Unicode MS" pitchFamily="34" charset="-128"/>
                <a:cs typeface="Arial" pitchFamily="34" charset="0"/>
              </a:rPr>
              <a:t>Solution components:</a:t>
            </a:r>
          </a:p>
          <a:p>
            <a:pPr marL="342900" marR="0" indent="-342900" algn="l" defTabSz="457200" rtl="0" eaLnBrk="0" fontAlgn="base" latinLnBrk="0" hangingPunct="0">
              <a:lnSpc>
                <a:spcPct val="100000"/>
              </a:lnSpc>
              <a:spcBef>
                <a:spcPts val="0"/>
              </a:spcBef>
              <a:spcAft>
                <a:spcPts val="0"/>
              </a:spcAft>
              <a:buClr>
                <a:srgbClr val="000000"/>
              </a:buClr>
              <a:buSzPct val="100000"/>
              <a:buFont typeface="Arial"/>
              <a:buChar char="●"/>
              <a:tabLst>
                <a:tab pos="182880" algn="l"/>
              </a:tabLst>
              <a:defRPr/>
            </a:pPr>
            <a:r>
              <a:rPr lang="en-US" sz="1000" dirty="0" smtClean="0">
                <a:latin typeface="Arial" pitchFamily="34" charset="0"/>
                <a:cs typeface="Arial Unicode MS" pitchFamily="34" charset="-128"/>
              </a:rPr>
              <a:t>IBM® Bluemix™</a:t>
            </a:r>
            <a:endParaRPr lang="en-US" sz="1000" kern="50" dirty="0" smtClean="0">
              <a:solidFill>
                <a:srgbClr val="808080"/>
              </a:solidFill>
              <a:latin typeface="Arial" pitchFamily="34" charset="0"/>
              <a:ea typeface="Arial Unicode MS"/>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Business challenge:</a:t>
            </a:r>
          </a:p>
          <a:p>
            <a:r>
              <a:rPr lang="en-US" sz="1200" kern="1200" dirty="0" smtClean="0">
                <a:solidFill>
                  <a:srgbClr val="000000"/>
                </a:solidFill>
                <a:latin typeface="Times New Roman" pitchFamily="18" charset="0"/>
                <a:ea typeface="+mn-ea"/>
                <a:cs typeface="+mn-cs"/>
              </a:rPr>
              <a:t>“Our software provides an additional layer of security on top of any web service, web portal or web-based application.” Sparks describes. To develop, test and deploy its customized software product, aPersona needed to transition from a labor-intensive DevOps setup process to a scalable, cloud-based, open source environment to shore up its capabilities. Sparks tapped his industry contacts to find a scalable, resource- and security-rich platform. Familiar with IBM’s vast array of development and database tools, Sparks explored the IBM® Bluemix™ platform.</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Benefits:</a:t>
            </a:r>
          </a:p>
          <a:p>
            <a:r>
              <a:rPr lang="en-US" sz="1200" kern="1200" dirty="0" smtClean="0">
                <a:solidFill>
                  <a:srgbClr val="000000"/>
                </a:solidFill>
                <a:latin typeface="Times New Roman" pitchFamily="18" charset="0"/>
                <a:ea typeface="+mn-ea"/>
                <a:cs typeface="+mn-cs"/>
              </a:rPr>
              <a:t>APersona not only uses the Bluemix platform for its DevOps and service deployment, but also offers its application through the Bluemix catalog. “I think that’s a super testament to the nimbleness of IBM,” notes Sparks. “BlueMix provides the platform for IBM to work with a small company that has really cool technology. APersona gets a global reach by being a part of the catalog so that other customers can get the advantage of our adaptive multifactor authentication for their applications. For a company like ours, it is really phenomenal.”</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332034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a:ln/>
        </p:spPr>
      </p:sp>
      <p:sp>
        <p:nvSpPr>
          <p:cNvPr id="40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Arial Unicode MS" pitchFamily="34" charset="-128"/>
                <a:cs typeface="Arial Unicode MS" pitchFamily="34" charset="-128"/>
              </a:defRPr>
            </a:lvl1pPr>
            <a:lvl2pPr marL="754540" indent="-290208" eaLnBrk="0" hangingPunct="0">
              <a:defRPr sz="2400">
                <a:solidFill>
                  <a:schemeClr val="tx1"/>
                </a:solidFill>
                <a:latin typeface="Arial" pitchFamily="34" charset="0"/>
                <a:ea typeface="Arial Unicode MS" pitchFamily="34" charset="-128"/>
                <a:cs typeface="Arial Unicode MS" pitchFamily="34" charset="-128"/>
              </a:defRPr>
            </a:lvl2pPr>
            <a:lvl3pPr marL="1160831" indent="-232166" eaLnBrk="0" hangingPunct="0">
              <a:defRPr sz="2400">
                <a:solidFill>
                  <a:schemeClr val="tx1"/>
                </a:solidFill>
                <a:latin typeface="Arial" pitchFamily="34" charset="0"/>
                <a:ea typeface="Arial Unicode MS" pitchFamily="34" charset="-128"/>
                <a:cs typeface="Arial Unicode MS" pitchFamily="34" charset="-128"/>
              </a:defRPr>
            </a:lvl3pPr>
            <a:lvl4pPr marL="1625163" indent="-232166" eaLnBrk="0" hangingPunct="0">
              <a:defRPr sz="2400">
                <a:solidFill>
                  <a:schemeClr val="tx1"/>
                </a:solidFill>
                <a:latin typeface="Arial" pitchFamily="34" charset="0"/>
                <a:ea typeface="Arial Unicode MS" pitchFamily="34" charset="-128"/>
                <a:cs typeface="Arial Unicode MS" pitchFamily="34" charset="-128"/>
              </a:defRPr>
            </a:lvl4pPr>
            <a:lvl5pPr marL="2089495" indent="-232166" eaLnBrk="0" hangingPunct="0">
              <a:defRPr sz="2400">
                <a:solidFill>
                  <a:schemeClr val="tx1"/>
                </a:solidFill>
                <a:latin typeface="Arial" pitchFamily="34" charset="0"/>
                <a:ea typeface="Arial Unicode MS" pitchFamily="34" charset="-128"/>
                <a:cs typeface="Arial Unicode MS" pitchFamily="34" charset="-128"/>
              </a:defRPr>
            </a:lvl5pPr>
            <a:lvl6pPr marL="2553828" indent="-232166"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6pPr>
            <a:lvl7pPr marL="3018160" indent="-232166"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7pPr>
            <a:lvl8pPr marL="3482492" indent="-232166"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8pPr>
            <a:lvl9pPr marL="3946825" indent="-232166"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9pPr>
          </a:lstStyle>
          <a:p>
            <a:fld id="{3F04FC89-D209-4903-84F6-4DE9199B672D}" type="slidenum">
              <a:rPr lang="en-US" altLang="en-US" sz="1200">
                <a:solidFill>
                  <a:prstClr val="black"/>
                </a:solidFill>
              </a:rPr>
              <a:pPr/>
              <a:t>4</a:t>
            </a:fld>
            <a:endParaRPr lang="en-US" altLang="en-US" sz="1200" dirty="0">
              <a:solidFill>
                <a:prstClr val="black"/>
              </a:solidFill>
            </a:endParaRPr>
          </a:p>
        </p:txBody>
      </p:sp>
      <p:sp>
        <p:nvSpPr>
          <p:cNvPr id="4100" name="Rectangle 7"/>
          <p:cNvSpPr>
            <a:spLocks noGrp="1" noChangeArrowheads="1"/>
          </p:cNvSpPr>
          <p:nvPr>
            <p:ph type="body" idx="1"/>
          </p:nvPr>
        </p:nvSpPr>
        <p:spPr>
          <a:xfrm>
            <a:off x="931122" y="4402971"/>
            <a:ext cx="5192297" cy="417123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28665">
              <a:buClrTx/>
              <a:buSzTx/>
              <a:defRPr/>
            </a:pPr>
            <a:r>
              <a:rPr lang="en-US" altLang="en-US" sz="1000" dirty="0"/>
              <a:t>Link to Reference Profile:</a:t>
            </a:r>
            <a:r>
              <a:rPr lang="en-US" altLang="en-US" sz="1000" b="1" dirty="0"/>
              <a:t> </a:t>
            </a:r>
            <a:r>
              <a:rPr lang="en-US" altLang="en-US" sz="1000" dirty="0"/>
              <a:t>http://w3-01.ibm.com/sales/ssi/cgi-bin/ssialias?infotype=CR&amp;subtype=NA&amp;htmlfid=</a:t>
            </a:r>
            <a:r>
              <a:rPr lang="en-US" sz="1000" dirty="0">
                <a:solidFill>
                  <a:schemeClr val="tx1"/>
                </a:solidFill>
                <a:latin typeface="Arial" pitchFamily="34" charset="0"/>
                <a:ea typeface="Arial Unicode MS" pitchFamily="34" charset="-128"/>
                <a:cs typeface="Arial Unicode MS" pitchFamily="34" charset="-128"/>
              </a:rPr>
              <a:t>0CRDD-9TLJLJ</a:t>
            </a:r>
            <a:r>
              <a:rPr lang="en-US" altLang="en-US" sz="1000" dirty="0"/>
              <a:t>&amp;appname=crmd</a:t>
            </a:r>
          </a:p>
          <a:p>
            <a:pPr defTabSz="928665">
              <a:buClrTx/>
              <a:buSzTx/>
              <a:defRPr/>
            </a:pPr>
            <a:endParaRPr lang="en-US" altLang="en-US" sz="1000" dirty="0"/>
          </a:p>
          <a:p>
            <a:r>
              <a:rPr lang="en-US" sz="1000" b="1" dirty="0">
                <a:solidFill>
                  <a:schemeClr val="tx1"/>
                </a:solidFill>
                <a:latin typeface="Arial" pitchFamily="34" charset="0"/>
                <a:ea typeface="Arial Unicode MS" pitchFamily="34" charset="-128"/>
                <a:cs typeface="Arial Unicode MS" pitchFamily="34" charset="-128"/>
              </a:rPr>
              <a:t>About the client</a:t>
            </a:r>
            <a:endParaRPr lang="en-US" sz="1000" dirty="0">
              <a:solidFill>
                <a:schemeClr val="tx1"/>
              </a:solidFill>
              <a:latin typeface="Arial" pitchFamily="34" charset="0"/>
              <a:ea typeface="Arial Unicode MS" pitchFamily="34" charset="-128"/>
              <a:cs typeface="Arial Unicode MS" pitchFamily="34" charset="-128"/>
            </a:endParaRPr>
          </a:p>
          <a:p>
            <a:r>
              <a:rPr lang="en-US" sz="1000" dirty="0">
                <a:solidFill>
                  <a:schemeClr val="tx1"/>
                </a:solidFill>
                <a:latin typeface="Arial" pitchFamily="34" charset="0"/>
                <a:ea typeface="Arial Unicode MS" pitchFamily="34" charset="-128"/>
                <a:cs typeface="Arial Unicode MS" pitchFamily="34" charset="-128"/>
              </a:rPr>
              <a:t>Founded in 1889, Bernhardt Furniture Co., Inc. is a leading family-owned furniture manufacturer headquartered in Lenoir, North Carolina. The company operates eight manufacturing facilities and five overseas offices, employing more than 1,250 people. Bernhardt manufactures products for residential, commercial and educational institutions worldwide.</a:t>
            </a:r>
          </a:p>
          <a:p>
            <a:endParaRPr lang="en-US" sz="1000" dirty="0">
              <a:solidFill>
                <a:schemeClr val="tx1"/>
              </a:solidFill>
              <a:latin typeface="Arial" pitchFamily="34" charset="0"/>
              <a:ea typeface="Arial Unicode MS" pitchFamily="34" charset="-128"/>
              <a:cs typeface="Arial Unicode MS" pitchFamily="34" charset="-128"/>
            </a:endParaRPr>
          </a:p>
          <a:p>
            <a:r>
              <a:rPr lang="en-US" sz="1000" b="1" dirty="0">
                <a:solidFill>
                  <a:schemeClr val="tx1"/>
                </a:solidFill>
                <a:latin typeface="Arial" pitchFamily="34" charset="0"/>
                <a:ea typeface="Arial Unicode MS" pitchFamily="34" charset="-128"/>
                <a:cs typeface="Arial Unicode MS" pitchFamily="34" charset="-128"/>
              </a:rPr>
              <a:t>Business challenge</a:t>
            </a:r>
            <a:endParaRPr lang="en-US" sz="1000" dirty="0">
              <a:solidFill>
                <a:schemeClr val="tx1"/>
              </a:solidFill>
              <a:latin typeface="Arial" pitchFamily="34" charset="0"/>
              <a:ea typeface="Arial Unicode MS" pitchFamily="34" charset="-128"/>
              <a:cs typeface="Arial Unicode MS" pitchFamily="34" charset="-128"/>
            </a:endParaRPr>
          </a:p>
          <a:p>
            <a:r>
              <a:rPr lang="en-US" sz="1000" dirty="0">
                <a:solidFill>
                  <a:schemeClr val="tx1"/>
                </a:solidFill>
                <a:latin typeface="Arial" pitchFamily="34" charset="0"/>
                <a:ea typeface="Arial Unicode MS" pitchFamily="34" charset="-128"/>
                <a:cs typeface="Arial Unicode MS" pitchFamily="34" charset="-128"/>
              </a:rPr>
              <a:t>Bernhardt is a prominent exhibitor at High Point Market, one of the largest home furnishings industry trade shows in the world. Twice yearly, more than 75,000 attendees—wholesale buyers for retail, commercial and institutional customers—descend on High Point, North Carolina, to view and purchase the latest offerings from more than 2,000 exhibitors. Making a memorable impression on attendees inundated with a dizzying array of information is crucial, and challenging. Vendors who wish to differentiate themselves to reach and serve prospective buyers must find innovative ways to cut through the cacophony. Bernhardt had been using paper-based product information and ordering procedures comprising multiple heavy binders filled with thousands of pages of product data and paper order forms. A small group of sales assistants had to change, print and update reams of new product information for sales representatives dispersed across a 75,000 sq. ft. showroom, a process that introduced risk, error and confusion into presentation and sales processes. The company desperately needed a solution that it could use to streamline its procedures and reduce frustration for product representatives and wholesale customers.</a:t>
            </a:r>
          </a:p>
          <a:p>
            <a:endParaRPr lang="en-US" sz="1000" dirty="0">
              <a:solidFill>
                <a:schemeClr val="tx1"/>
              </a:solidFill>
              <a:latin typeface="Arial" pitchFamily="34" charset="0"/>
              <a:ea typeface="Arial Unicode MS" pitchFamily="34" charset="-128"/>
              <a:cs typeface="Arial Unicode MS" pitchFamily="34" charset="-128"/>
            </a:endParaRPr>
          </a:p>
          <a:p>
            <a:r>
              <a:rPr lang="en-US" sz="1000" b="1" dirty="0">
                <a:solidFill>
                  <a:schemeClr val="tx1"/>
                </a:solidFill>
                <a:latin typeface="Arial" pitchFamily="34" charset="0"/>
                <a:ea typeface="Arial Unicode MS" pitchFamily="34" charset="-128"/>
                <a:cs typeface="Arial Unicode MS" pitchFamily="34" charset="-128"/>
              </a:rPr>
              <a:t>Solution</a:t>
            </a:r>
            <a:endParaRPr lang="en-US" sz="1000" dirty="0">
              <a:solidFill>
                <a:schemeClr val="tx1"/>
              </a:solidFill>
              <a:latin typeface="Arial" pitchFamily="34" charset="0"/>
              <a:ea typeface="Arial Unicode MS" pitchFamily="34" charset="-128"/>
              <a:cs typeface="Arial Unicode MS" pitchFamily="34" charset="-128"/>
            </a:endParaRPr>
          </a:p>
          <a:p>
            <a:r>
              <a:rPr lang="en-US" sz="1000" dirty="0">
                <a:solidFill>
                  <a:schemeClr val="tx1"/>
                </a:solidFill>
                <a:latin typeface="Arial" pitchFamily="34" charset="0"/>
                <a:ea typeface="Arial Unicode MS" pitchFamily="34" charset="-128"/>
                <a:cs typeface="Arial Unicode MS" pitchFamily="34" charset="-128"/>
              </a:rPr>
              <a:t>Bernhardt developed a mobile virtual showroom app for Apple iPad devices that provides sellers with quick access to the most up-to-date product information and a dynamic ordering system that sales representatives can use to enter orders directly into the company’s systems, eliminating error-prone and time-consuming paper-based processes. No longer are sales assistants consuming thousands of reams of paper and having to perform the manual processes required to distribute hard-copy content to the showroom floor. Sales representatives can now demonstrate product views, including materials, fabrics, colors and finishes, along with options and accessories. And with just a touch of the screen, they can display products in-situ in various virtual showroom configurations or in close-up detail. The app features a new wish list option for wholesale buyers who are considering or comparing products so that sales representatives can capture unconfirmed orders for prospective buyers for later retrieval, a feature that sellers can use to analyze buyer preferences and offer product recommendations. And because the mobile app can rapidly publish pricing or inventory changes, employees previously dedicated exclusively to paper updates can now redirect their efforts toward operations, order processing and system updates.</a:t>
            </a:r>
          </a:p>
          <a:p>
            <a:endParaRPr lang="en-US" sz="1000" dirty="0">
              <a:solidFill>
                <a:schemeClr val="tx1"/>
              </a:solidFill>
              <a:latin typeface="Arial" pitchFamily="34" charset="0"/>
              <a:ea typeface="Arial Unicode MS" pitchFamily="34" charset="-128"/>
              <a:cs typeface="Arial Unicode MS" pitchFamily="34" charset="-128"/>
            </a:endParaRPr>
          </a:p>
          <a:p>
            <a:r>
              <a:rPr lang="en-US" sz="1000" b="1" dirty="0">
                <a:solidFill>
                  <a:schemeClr val="tx1"/>
                </a:solidFill>
                <a:latin typeface="Arial" pitchFamily="34" charset="0"/>
                <a:ea typeface="Arial Unicode MS" pitchFamily="34" charset="-128"/>
                <a:cs typeface="Arial Unicode MS" pitchFamily="34" charset="-128"/>
              </a:rPr>
              <a:t>Quantifiable benefits</a:t>
            </a:r>
            <a:endParaRPr lang="en-US" sz="1000" dirty="0">
              <a:solidFill>
                <a:schemeClr val="tx1"/>
              </a:solidFill>
              <a:latin typeface="Arial" pitchFamily="34" charset="0"/>
              <a:ea typeface="Arial Unicode MS" pitchFamily="34" charset="-128"/>
              <a:cs typeface="Arial Unicode MS" pitchFamily="34" charset="-128"/>
            </a:endParaRPr>
          </a:p>
          <a:p>
            <a:r>
              <a:rPr lang="en-US" sz="1000" dirty="0">
                <a:solidFill>
                  <a:schemeClr val="tx1"/>
                </a:solidFill>
                <a:latin typeface="Arial" pitchFamily="34" charset="0"/>
                <a:ea typeface="Arial Unicode MS" pitchFamily="34" charset="-128"/>
                <a:cs typeface="Arial Unicode MS" pitchFamily="34" charset="-128"/>
              </a:rPr>
              <a:t>The solution eradicates paper-based presentation processes, eliminating the consumption of thousands of reams of paper and onerous manual ordering methods. Sophisticated analytics dynamically provide near-real-time data for new product releases to accommodate the provision of real-time pricing and product availability statuses. And simplified procedures for taking and processing orders help increase sales and improve customer and sales team satisfaction.</a:t>
            </a:r>
          </a:p>
          <a:p>
            <a:endParaRPr lang="en-US" sz="1000" dirty="0">
              <a:solidFill>
                <a:schemeClr val="tx1"/>
              </a:solidFill>
              <a:latin typeface="Arial" pitchFamily="34" charset="0"/>
              <a:ea typeface="Arial Unicode MS" pitchFamily="34" charset="-128"/>
              <a:cs typeface="Arial Unicode MS" pitchFamily="34" charset="-128"/>
            </a:endParaRPr>
          </a:p>
          <a:p>
            <a:r>
              <a:rPr lang="en-US" sz="1000" b="1" dirty="0">
                <a:solidFill>
                  <a:schemeClr val="tx1"/>
                </a:solidFill>
                <a:latin typeface="Arial" pitchFamily="34" charset="0"/>
                <a:ea typeface="Arial Unicode MS" pitchFamily="34" charset="-128"/>
                <a:cs typeface="Arial Unicode MS" pitchFamily="34" charset="-128"/>
              </a:rPr>
              <a:t>What makes it smarter</a:t>
            </a:r>
            <a:endParaRPr lang="en-US" sz="1000" dirty="0">
              <a:solidFill>
                <a:schemeClr val="tx1"/>
              </a:solidFill>
              <a:latin typeface="Arial" pitchFamily="34" charset="0"/>
              <a:ea typeface="Arial Unicode MS" pitchFamily="34" charset="-128"/>
              <a:cs typeface="Arial Unicode MS" pitchFamily="34" charset="-128"/>
            </a:endParaRPr>
          </a:p>
          <a:p>
            <a:pPr lvl="0"/>
            <a:r>
              <a:rPr lang="en-US" sz="1000" b="1" dirty="0">
                <a:solidFill>
                  <a:schemeClr val="tx1"/>
                </a:solidFill>
                <a:latin typeface="Arial" pitchFamily="34" charset="0"/>
                <a:ea typeface="Arial Unicode MS" pitchFamily="34" charset="-128"/>
                <a:cs typeface="Arial Unicode MS" pitchFamily="34" charset="-128"/>
              </a:rPr>
              <a:t>Instrumented</a:t>
            </a:r>
            <a:r>
              <a:rPr lang="en-US" sz="1000" dirty="0">
                <a:solidFill>
                  <a:schemeClr val="tx1"/>
                </a:solidFill>
                <a:latin typeface="Arial" pitchFamily="34" charset="0"/>
                <a:ea typeface="Arial Unicode MS" pitchFamily="34" charset="-128"/>
                <a:cs typeface="Arial Unicode MS" pitchFamily="34" charset="-128"/>
              </a:rPr>
              <a:t> - The solution captures data from the company’s product databases, from its ordering systems and directly from in-person engagements between sales representatives and customers.</a:t>
            </a:r>
          </a:p>
          <a:p>
            <a:pPr lvl="0"/>
            <a:r>
              <a:rPr lang="en-US" sz="1000" b="1" dirty="0">
                <a:solidFill>
                  <a:schemeClr val="tx1"/>
                </a:solidFill>
                <a:latin typeface="Arial" pitchFamily="34" charset="0"/>
                <a:ea typeface="Arial Unicode MS" pitchFamily="34" charset="-128"/>
                <a:cs typeface="Arial Unicode MS" pitchFamily="34" charset="-128"/>
              </a:rPr>
              <a:t>Interconnected</a:t>
            </a:r>
            <a:r>
              <a:rPr lang="en-US" sz="1000" dirty="0">
                <a:solidFill>
                  <a:schemeClr val="tx1"/>
                </a:solidFill>
                <a:latin typeface="Arial" pitchFamily="34" charset="0"/>
                <a:ea typeface="Arial Unicode MS" pitchFamily="34" charset="-128"/>
                <a:cs typeface="Arial Unicode MS" pitchFamily="34" charset="-128"/>
              </a:rPr>
              <a:t> - The mobile app serves as an integrated central source of product and ordering data for sales representatives, sales management analysts and customers.</a:t>
            </a:r>
          </a:p>
          <a:p>
            <a:pPr lvl="0"/>
            <a:r>
              <a:rPr lang="en-US" sz="1000" b="1" dirty="0">
                <a:solidFill>
                  <a:schemeClr val="tx1"/>
                </a:solidFill>
                <a:latin typeface="Arial" pitchFamily="34" charset="0"/>
                <a:ea typeface="Arial Unicode MS" pitchFamily="34" charset="-128"/>
                <a:cs typeface="Arial Unicode MS" pitchFamily="34" charset="-128"/>
              </a:rPr>
              <a:t>Intelligent</a:t>
            </a:r>
            <a:r>
              <a:rPr lang="en-US" sz="1000" dirty="0">
                <a:solidFill>
                  <a:schemeClr val="tx1"/>
                </a:solidFill>
                <a:latin typeface="Arial" pitchFamily="34" charset="0"/>
                <a:ea typeface="Arial Unicode MS" pitchFamily="34" charset="-128"/>
                <a:cs typeface="Arial Unicode MS" pitchFamily="34" charset="-128"/>
              </a:rPr>
              <a:t> - The system provides cloud-based database as a service (</a:t>
            </a:r>
            <a:r>
              <a:rPr lang="en-US" sz="1000" dirty="0" err="1">
                <a:solidFill>
                  <a:schemeClr val="tx1"/>
                </a:solidFill>
                <a:latin typeface="Arial" pitchFamily="34" charset="0"/>
                <a:ea typeface="Arial Unicode MS" pitchFamily="34" charset="-128"/>
                <a:cs typeface="Arial Unicode MS" pitchFamily="34" charset="-128"/>
              </a:rPr>
              <a:t>DBaaS</a:t>
            </a:r>
            <a:r>
              <a:rPr lang="en-US" sz="1000" dirty="0">
                <a:solidFill>
                  <a:schemeClr val="tx1"/>
                </a:solidFill>
                <a:latin typeface="Arial" pitchFamily="34" charset="0"/>
                <a:ea typeface="Arial Unicode MS" pitchFamily="34" charset="-128"/>
                <a:cs typeface="Arial Unicode MS" pitchFamily="34" charset="-128"/>
              </a:rPr>
              <a:t>) and analytics capabilities that sales management teams can use to perform more precise strategic analyses on sales and product trends in near-real time.</a:t>
            </a:r>
            <a:endParaRPr lang="en-US" altLang="en-US" sz="1000" dirty="0"/>
          </a:p>
        </p:txBody>
      </p:sp>
    </p:spTree>
    <p:extLst>
      <p:ext uri="{BB962C8B-B14F-4D97-AF65-F5344CB8AC3E}">
        <p14:creationId xmlns:p14="http://schemas.microsoft.com/office/powerpoint/2010/main" val="145349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5</a:t>
            </a:fld>
            <a:endParaRPr lang="en-US"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5</a:t>
            </a:fld>
            <a:endParaRPr lang="en-US" sz="1200"/>
          </a:p>
        </p:txBody>
      </p:sp>
      <p:sp>
        <p:nvSpPr>
          <p:cNvPr id="9221" name="Text Box 3"/>
          <p:cNvSpPr txBox="1">
            <a:spLocks noGrp="1" noChangeArrowheads="1"/>
          </p:cNvSpPr>
          <p:nvPr>
            <p:ph type="body" idx="1"/>
          </p:nvPr>
        </p:nvSpPr>
        <p:spPr>
          <a:xfrm>
            <a:off x="822325" y="4389438"/>
            <a:ext cx="5121275" cy="6126162"/>
          </a:xfrm>
          <a:ln/>
        </p:spPr>
        <p:txBody>
          <a:bodyPr/>
          <a:lstStyle/>
          <a:p>
            <a:r>
              <a:rPr lang="en-US" sz="1200" b="1" kern="1200" dirty="0" smtClean="0">
                <a:solidFill>
                  <a:srgbClr val="000000"/>
                </a:solidFill>
                <a:latin typeface="Times New Roman" pitchFamily="18" charset="0"/>
                <a:ea typeface="+mn-ea"/>
                <a:cs typeface="+mn-cs"/>
              </a:rPr>
              <a:t>Client name:</a:t>
            </a:r>
            <a:endParaRPr lang="en-US" sz="1200" kern="1200" dirty="0" smtClean="0">
              <a:solidFill>
                <a:srgbClr val="000000"/>
              </a:solidFill>
              <a:latin typeface="Times New Roman" pitchFamily="18" charset="0"/>
              <a:ea typeface="+mn-ea"/>
              <a:cs typeface="+mn-cs"/>
            </a:endParaRPr>
          </a:p>
          <a:p>
            <a:r>
              <a:rPr lang="en-US" sz="1200" kern="1200" dirty="0" smtClean="0">
                <a:solidFill>
                  <a:srgbClr val="000000"/>
                </a:solidFill>
                <a:latin typeface="Times New Roman" pitchFamily="18" charset="0"/>
                <a:ea typeface="+mn-ea"/>
                <a:cs typeface="+mn-cs"/>
              </a:rPr>
              <a:t>BYTE</a:t>
            </a:r>
          </a:p>
          <a:p>
            <a:endParaRPr lang="en-US" sz="1200" b="1" kern="1200" dirty="0" smtClean="0">
              <a:solidFill>
                <a:srgbClr val="000000"/>
              </a:solidFill>
              <a:latin typeface="Times New Roman" pitchFamily="18" charset="0"/>
              <a:ea typeface="+mn-ea"/>
              <a:cs typeface="+mn-cs"/>
            </a:endParaRPr>
          </a:p>
          <a:p>
            <a:r>
              <a:rPr lang="en-US" sz="1200" b="1" kern="1200" dirty="0" smtClean="0">
                <a:solidFill>
                  <a:srgbClr val="000000"/>
                </a:solidFill>
                <a:latin typeface="Times New Roman" pitchFamily="18" charset="0"/>
                <a:ea typeface="+mn-ea"/>
                <a:cs typeface="+mn-cs"/>
              </a:rPr>
              <a:t>Case study link:</a:t>
            </a:r>
            <a:endParaRPr lang="en-US" sz="1200" kern="1200" dirty="0" smtClean="0">
              <a:solidFill>
                <a:srgbClr val="000000"/>
              </a:solidFill>
              <a:latin typeface="Times New Roman" pitchFamily="18" charset="0"/>
              <a:ea typeface="+mn-ea"/>
              <a:cs typeface="+mn-cs"/>
            </a:endParaRPr>
          </a:p>
          <a:p>
            <a:r>
              <a:rPr lang="en-US" sz="1200" b="1" i="1" kern="1200" dirty="0" smtClean="0">
                <a:solidFill>
                  <a:srgbClr val="000000"/>
                </a:solidFill>
                <a:latin typeface="Times New Roman" pitchFamily="18" charset="0"/>
                <a:ea typeface="+mn-ea"/>
                <a:cs typeface="+mn-cs"/>
              </a:rPr>
              <a:t>(</a:t>
            </a:r>
            <a:r>
              <a:rPr lang="en-US" sz="1200" b="1" i="1" kern="1200" dirty="0" err="1" smtClean="0">
                <a:solidFill>
                  <a:srgbClr val="000000"/>
                </a:solidFill>
                <a:latin typeface="Times New Roman" pitchFamily="18" charset="0"/>
                <a:ea typeface="+mn-ea"/>
                <a:cs typeface="+mn-cs"/>
              </a:rPr>
              <a:t>tbd</a:t>
            </a:r>
            <a:r>
              <a:rPr lang="en-US" sz="1200" b="1" i="1" kern="1200" dirty="0" smtClean="0">
                <a:solidFill>
                  <a:srgbClr val="000000"/>
                </a:solidFill>
                <a:latin typeface="Times New Roman" pitchFamily="18" charset="0"/>
                <a:ea typeface="+mn-ea"/>
                <a:cs typeface="+mn-cs"/>
              </a:rPr>
              <a:t>)</a:t>
            </a:r>
            <a:endParaRPr lang="en-US" sz="1200" kern="1200" dirty="0" smtClean="0">
              <a:solidFill>
                <a:srgbClr val="000000"/>
              </a:solidFill>
              <a:latin typeface="Times New Roman" pitchFamily="18" charset="0"/>
              <a:ea typeface="+mn-ea"/>
              <a:cs typeface="+mn-cs"/>
            </a:endParaRPr>
          </a:p>
          <a:p>
            <a:endParaRPr lang="en-US" sz="1200" b="1" kern="1200" dirty="0" smtClean="0">
              <a:solidFill>
                <a:srgbClr val="000000"/>
              </a:solidFill>
              <a:latin typeface="Times New Roman" pitchFamily="18" charset="0"/>
              <a:ea typeface="+mn-ea"/>
              <a:cs typeface="+mn-cs"/>
            </a:endParaRPr>
          </a:p>
          <a:p>
            <a:r>
              <a:rPr lang="en-US" sz="1200" b="1" kern="1200" dirty="0" smtClean="0">
                <a:solidFill>
                  <a:srgbClr val="000000"/>
                </a:solidFill>
                <a:latin typeface="Times New Roman" pitchFamily="18" charset="0"/>
                <a:ea typeface="+mn-ea"/>
                <a:cs typeface="+mn-cs"/>
              </a:rPr>
              <a:t>Quote:</a:t>
            </a:r>
            <a:endParaRPr lang="en-US" sz="1200" kern="1200" dirty="0" smtClean="0">
              <a:solidFill>
                <a:srgbClr val="000000"/>
              </a:solidFill>
              <a:latin typeface="Times New Roman" pitchFamily="18" charset="0"/>
              <a:ea typeface="+mn-ea"/>
              <a:cs typeface="+mn-cs"/>
            </a:endParaRPr>
          </a:p>
          <a:p>
            <a:r>
              <a:rPr lang="en-US" sz="1200" i="1" kern="1200" dirty="0" smtClean="0">
                <a:solidFill>
                  <a:srgbClr val="000000"/>
                </a:solidFill>
                <a:latin typeface="Times New Roman" pitchFamily="18" charset="0"/>
                <a:ea typeface="+mn-ea"/>
                <a:cs typeface="+mn-cs"/>
              </a:rPr>
              <a:t>The IBM BlueMix environment bundles the infrastructure and software that BYTE needs to support customers. “I don’t have to be super technical. I don’t have to hire lots of senior technical people. All I have to do is plug-and-play components into the different places to solve different business problems,” says Mike Little, chief executive officer (CEO) of BYTE.</a:t>
            </a:r>
            <a:endParaRPr lang="en-US" sz="1200" kern="1200" dirty="0" smtClean="0">
              <a:solidFill>
                <a:srgbClr val="000000"/>
              </a:solidFill>
              <a:latin typeface="Times New Roman" pitchFamily="18" charset="0"/>
              <a:ea typeface="+mn-ea"/>
              <a:cs typeface="+mn-cs"/>
            </a:endParaRPr>
          </a:p>
          <a:p>
            <a:endParaRPr lang="en-US" sz="1200" b="1" kern="1200" dirty="0" smtClean="0">
              <a:solidFill>
                <a:srgbClr val="000000"/>
              </a:solidFill>
              <a:latin typeface="Times New Roman" pitchFamily="18" charset="0"/>
              <a:ea typeface="+mn-ea"/>
              <a:cs typeface="+mn-cs"/>
            </a:endParaRPr>
          </a:p>
          <a:p>
            <a:r>
              <a:rPr lang="en-US" sz="1200" b="1" kern="1200" dirty="0" smtClean="0">
                <a:solidFill>
                  <a:srgbClr val="000000"/>
                </a:solidFill>
                <a:latin typeface="Times New Roman" pitchFamily="18" charset="0"/>
                <a:ea typeface="+mn-ea"/>
                <a:cs typeface="+mn-cs"/>
              </a:rPr>
              <a:t>Company background:</a:t>
            </a:r>
            <a:endParaRPr lang="en-US" sz="1200" kern="1200" dirty="0" smtClean="0">
              <a:solidFill>
                <a:srgbClr val="000000"/>
              </a:solidFill>
              <a:latin typeface="Times New Roman" pitchFamily="18" charset="0"/>
              <a:ea typeface="+mn-ea"/>
              <a:cs typeface="+mn-cs"/>
            </a:endParaRPr>
          </a:p>
          <a:p>
            <a:r>
              <a:rPr lang="en-US" sz="1200" kern="1200" dirty="0" smtClean="0">
                <a:solidFill>
                  <a:srgbClr val="000000"/>
                </a:solidFill>
                <a:latin typeface="Times New Roman" pitchFamily="18" charset="0"/>
                <a:ea typeface="+mn-ea"/>
                <a:cs typeface="+mn-cs"/>
              </a:rPr>
              <a:t>BYTE offers a consumer restaurant-rating app and a cloud-based toolset for restaurants that provides patron feedback and strategic data-analysis capabilities that help restaurateurs improve service and operations.</a:t>
            </a:r>
          </a:p>
          <a:p>
            <a:endParaRPr lang="en-US" sz="1200" b="1" kern="1200" dirty="0" smtClean="0">
              <a:solidFill>
                <a:srgbClr val="000000"/>
              </a:solidFill>
              <a:latin typeface="Times New Roman" pitchFamily="18" charset="0"/>
              <a:ea typeface="+mn-ea"/>
              <a:cs typeface="+mn-cs"/>
            </a:endParaRPr>
          </a:p>
          <a:p>
            <a:r>
              <a:rPr lang="en-US" sz="1200" b="1" kern="1200" dirty="0" smtClean="0">
                <a:solidFill>
                  <a:srgbClr val="000000"/>
                </a:solidFill>
                <a:latin typeface="Times New Roman" pitchFamily="18" charset="0"/>
                <a:ea typeface="+mn-ea"/>
                <a:cs typeface="+mn-cs"/>
              </a:rPr>
              <a:t>Solution components:</a:t>
            </a:r>
            <a:endParaRPr lang="en-US" sz="1200" kern="1200" dirty="0" smtClean="0">
              <a:solidFill>
                <a:srgbClr val="000000"/>
              </a:solidFill>
              <a:latin typeface="Times New Roman" pitchFamily="18" charset="0"/>
              <a:ea typeface="+mn-ea"/>
              <a:cs typeface="+mn-cs"/>
            </a:endParaRPr>
          </a:p>
          <a:p>
            <a:pPr lvl="0"/>
            <a:r>
              <a:rPr lang="en-US" sz="1200" kern="1200" dirty="0" smtClean="0">
                <a:solidFill>
                  <a:srgbClr val="000000"/>
                </a:solidFill>
                <a:latin typeface="Times New Roman" pitchFamily="18" charset="0"/>
                <a:ea typeface="+mn-ea"/>
                <a:cs typeface="+mn-cs"/>
              </a:rPr>
              <a:t>IBM® BlueMix™</a:t>
            </a:r>
          </a:p>
          <a:p>
            <a:pPr lvl="0"/>
            <a:r>
              <a:rPr lang="en-US" sz="1200" kern="1200" dirty="0" smtClean="0">
                <a:solidFill>
                  <a:srgbClr val="000000"/>
                </a:solidFill>
                <a:latin typeface="Times New Roman" pitchFamily="18" charset="0"/>
                <a:ea typeface="+mn-ea"/>
                <a:cs typeface="+mn-cs"/>
              </a:rPr>
              <a:t>IBM SmartCloud®</a:t>
            </a:r>
          </a:p>
          <a:p>
            <a:endParaRPr lang="en-US" sz="1200" b="1" kern="1200" dirty="0" smtClean="0">
              <a:solidFill>
                <a:srgbClr val="000000"/>
              </a:solidFill>
              <a:latin typeface="Times New Roman" pitchFamily="18" charset="0"/>
              <a:ea typeface="+mn-ea"/>
              <a:cs typeface="+mn-cs"/>
            </a:endParaRPr>
          </a:p>
          <a:p>
            <a:r>
              <a:rPr lang="en-US" sz="1200" b="1" kern="1200" dirty="0" smtClean="0">
                <a:solidFill>
                  <a:srgbClr val="000000"/>
                </a:solidFill>
                <a:latin typeface="Times New Roman" pitchFamily="18" charset="0"/>
                <a:ea typeface="+mn-ea"/>
                <a:cs typeface="+mn-cs"/>
              </a:rPr>
              <a:t>Business challenge:</a:t>
            </a:r>
            <a:endParaRPr lang="en-US" sz="1200" kern="1200" dirty="0" smtClean="0">
              <a:solidFill>
                <a:srgbClr val="000000"/>
              </a:solidFill>
              <a:latin typeface="Times New Roman" pitchFamily="18" charset="0"/>
              <a:ea typeface="+mn-ea"/>
              <a:cs typeface="+mn-cs"/>
            </a:endParaRPr>
          </a:p>
          <a:p>
            <a:r>
              <a:rPr lang="en-US" sz="1200" kern="1200" dirty="0" smtClean="0">
                <a:solidFill>
                  <a:srgbClr val="000000"/>
                </a:solidFill>
                <a:latin typeface="Times New Roman" pitchFamily="18" charset="0"/>
                <a:ea typeface="+mn-ea"/>
                <a:cs typeface="+mn-cs"/>
              </a:rPr>
              <a:t>As a startup company dependent on a cloud-based infrastructure, BYTE sought a scalable, cost-effective, resource-rich environment to rapidly develop, deploy and manage its application as well as capture and disseminate restaurant-specific information. Ever conscious of the competitive app marketplace, BYTE needed to quickly launch its service concept without a significant capital expenditure or extensive senior-level technical resources.</a:t>
            </a:r>
          </a:p>
          <a:p>
            <a:endParaRPr lang="en-US" sz="1200" b="1" kern="1200" dirty="0" smtClean="0">
              <a:solidFill>
                <a:srgbClr val="000000"/>
              </a:solidFill>
              <a:latin typeface="Times New Roman" pitchFamily="18" charset="0"/>
              <a:ea typeface="+mn-ea"/>
              <a:cs typeface="+mn-cs"/>
            </a:endParaRPr>
          </a:p>
          <a:p>
            <a:r>
              <a:rPr lang="en-US" sz="1200" b="1" kern="1200" dirty="0" smtClean="0">
                <a:solidFill>
                  <a:srgbClr val="000000"/>
                </a:solidFill>
                <a:latin typeface="Times New Roman" pitchFamily="18" charset="0"/>
                <a:ea typeface="+mn-ea"/>
                <a:cs typeface="+mn-cs"/>
              </a:rPr>
              <a:t>Benefits:</a:t>
            </a:r>
            <a:endParaRPr lang="en-US" sz="1200" kern="1200" dirty="0" smtClean="0">
              <a:solidFill>
                <a:srgbClr val="000000"/>
              </a:solidFill>
              <a:latin typeface="Times New Roman" pitchFamily="18" charset="0"/>
              <a:ea typeface="+mn-ea"/>
              <a:cs typeface="+mn-cs"/>
            </a:endParaRPr>
          </a:p>
          <a:p>
            <a:r>
              <a:rPr lang="en-US" sz="1200" kern="1200" dirty="0" smtClean="0">
                <a:solidFill>
                  <a:srgbClr val="000000"/>
                </a:solidFill>
                <a:latin typeface="Times New Roman" pitchFamily="18" charset="0"/>
                <a:ea typeface="+mn-ea"/>
                <a:cs typeface="+mn-cs"/>
              </a:rPr>
              <a:t>BYTE architects and application developers easily tap in to the resource-rich toolset available through the IBM® BlueMix™ environment, reducing the company’s on-premises hardware and software investment. In addition to capital expense savings, the small company improves its opportunity cost with a plethora of applications and solutions readily available through the BlueMix catalog. BYTE passes along these economies of scale, delivering its customer-facing solution through the IBM SmartCloud® environment. Using a cloud environment, BYTE customers obtain an easy-to-use, reliable system with minimal investment.</a:t>
            </a:r>
            <a:endParaRPr lang="en-US" sz="1200" kern="1200" dirty="0">
              <a:solidFill>
                <a:srgbClr val="000000"/>
              </a:solidFill>
              <a:latin typeface="Times New Roman" pitchFamily="18" charset="0"/>
              <a:ea typeface="+mn-ea"/>
              <a:cs typeface="+mn-cs"/>
            </a:endParaRPr>
          </a:p>
        </p:txBody>
      </p:sp>
    </p:spTree>
    <p:extLst>
      <p:ext uri="{BB962C8B-B14F-4D97-AF65-F5344CB8AC3E}">
        <p14:creationId xmlns:p14="http://schemas.microsoft.com/office/powerpoint/2010/main" val="1564853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6"/>
          <p:cNvSpPr>
            <a:spLocks noGrp="1" noChangeArrowheads="1"/>
          </p:cNvSpPr>
          <p:nvPr>
            <p:ph type="sldNum" sz="quarter"/>
          </p:nvPr>
        </p:nvSpPr>
        <p:spPr>
          <a:noFill/>
        </p:spPr>
        <p:txBody>
          <a:bodyPr/>
          <a:lstStyle/>
          <a:p>
            <a:fld id="{264B1346-4132-4F08-807D-C4A26C8AA442}" type="slidenum">
              <a:rPr lang="en-US" smtClean="0">
                <a:cs typeface="Arial" charset="0"/>
              </a:rPr>
              <a:pPr/>
              <a:t>6</a:t>
            </a:fld>
            <a:endParaRPr lang="en-US" dirty="0" smtClean="0">
              <a:cs typeface="Arial" charset="0"/>
            </a:endParaRPr>
          </a:p>
        </p:txBody>
      </p:sp>
      <p:sp>
        <p:nvSpPr>
          <p:cNvPr id="9219" name="Rectangle 1"/>
          <p:cNvSpPr>
            <a:spLocks noGrp="1" noRot="1" noChangeAspect="1" noChangeArrowheads="1" noTextEdit="1"/>
          </p:cNvSpPr>
          <p:nvPr>
            <p:ph type="sldImg"/>
          </p:nvPr>
        </p:nvSpPr>
        <p:spPr>
          <a:xfrm>
            <a:off x="1173163" y="695325"/>
            <a:ext cx="4637087" cy="3476625"/>
          </a:xfrm>
          <a:ln/>
        </p:spPr>
      </p:sp>
      <p:sp>
        <p:nvSpPr>
          <p:cNvPr id="9220" name="Text Box 2"/>
          <p:cNvSpPr txBox="1">
            <a:spLocks noChangeArrowheads="1"/>
          </p:cNvSpPr>
          <p:nvPr/>
        </p:nvSpPr>
        <p:spPr bwMode="auto">
          <a:xfrm>
            <a:off x="3957638" y="8805863"/>
            <a:ext cx="3025775" cy="463550"/>
          </a:xfrm>
          <a:prstGeom prst="rect">
            <a:avLst/>
          </a:prstGeom>
          <a:noFill/>
          <a:ln w="21600">
            <a:noFill/>
            <a:round/>
            <a:headEnd/>
            <a:tailEnd/>
          </a:ln>
        </p:spPr>
        <p:txBody>
          <a:bodyPr lIns="90000" tIns="46800" rIns="90000" bIns="46800" anchor="b"/>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472EC9E8-C96C-430A-A16E-3498979CAD69}" type="slidenum">
              <a:rPr lang="en-US" sz="1200"/>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6</a:t>
            </a:fld>
            <a:endParaRPr lang="en-US" sz="1200" dirty="0"/>
          </a:p>
        </p:txBody>
      </p:sp>
      <p:sp>
        <p:nvSpPr>
          <p:cNvPr id="9221" name="Text Box 3"/>
          <p:cNvSpPr txBox="1">
            <a:spLocks noGrp="1" noChangeArrowheads="1"/>
          </p:cNvSpPr>
          <p:nvPr>
            <p:ph type="body" idx="1"/>
          </p:nvPr>
        </p:nvSpPr>
        <p:spPr>
          <a:xfrm>
            <a:off x="822325" y="4389438"/>
            <a:ext cx="5121275" cy="6126162"/>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Client name: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eyeQ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Case study link:</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hlinkClick r:id="rId3"/>
              </a:rPr>
              <a:t>http://</a:t>
            </a:r>
            <a:r>
              <a:rPr lang="en-US" sz="1000" dirty="0" err="1" smtClean="0">
                <a:hlinkClick r:id="rId3"/>
              </a:rPr>
              <a:t>www.ibm.com</a:t>
            </a:r>
            <a:r>
              <a:rPr lang="en-US" sz="1000" dirty="0" smtClean="0">
                <a:hlinkClick r:id="rId3"/>
              </a:rPr>
              <a:t>/common/</a:t>
            </a:r>
            <a:r>
              <a:rPr lang="en-US" sz="1000" dirty="0" err="1" smtClean="0">
                <a:hlinkClick r:id="rId3"/>
              </a:rPr>
              <a:t>ssi</a:t>
            </a:r>
            <a:r>
              <a:rPr lang="en-US" sz="1000" dirty="0" smtClean="0">
                <a:hlinkClick r:id="rId3"/>
              </a:rPr>
              <a:t>/</a:t>
            </a:r>
            <a:r>
              <a:rPr lang="en-US" sz="1000" dirty="0" err="1" smtClean="0">
                <a:hlinkClick r:id="rId3"/>
              </a:rPr>
              <a:t>cgi</a:t>
            </a:r>
            <a:r>
              <a:rPr lang="en-US" sz="1000" dirty="0" smtClean="0">
                <a:hlinkClick r:id="rId3"/>
              </a:rPr>
              <a:t>-bin/</a:t>
            </a:r>
            <a:r>
              <a:rPr lang="en-US" sz="1000" dirty="0" err="1" smtClean="0">
                <a:hlinkClick r:id="rId3"/>
              </a:rPr>
              <a:t>ssialias?subtype</a:t>
            </a:r>
            <a:r>
              <a:rPr lang="en-US" sz="1000" dirty="0" smtClean="0">
                <a:hlinkClick r:id="rId3"/>
              </a:rPr>
              <a:t>=</a:t>
            </a:r>
            <a:r>
              <a:rPr lang="en-US" sz="1000" dirty="0" err="1" smtClean="0">
                <a:hlinkClick r:id="rId3"/>
              </a:rPr>
              <a:t>AB</a:t>
            </a:r>
            <a:r>
              <a:rPr lang="en-US" sz="1000" dirty="0" err="1" smtClean="0"/>
              <a:t>∈fotype</a:t>
            </a:r>
            <a:r>
              <a:rPr lang="en-US" sz="1000" dirty="0" smtClean="0"/>
              <a:t>=</a:t>
            </a:r>
            <a:r>
              <a:rPr lang="en-US" sz="1000" dirty="0" err="1" smtClean="0"/>
              <a:t>PM≈pname</a:t>
            </a:r>
            <a:r>
              <a:rPr lang="en-US" sz="1000" dirty="0" smtClean="0"/>
              <a:t>=</a:t>
            </a:r>
            <a:r>
              <a:rPr lang="en-US" sz="1000" dirty="0" err="1" smtClean="0"/>
              <a:t>SWGE_SW_SW_USEN&amp;htmlfid</a:t>
            </a:r>
            <a:r>
              <a:rPr lang="en-US" sz="1000" dirty="0" smtClean="0"/>
              <a:t>=SWC14086USEN&amp;attachment=SWC14086USEN.PDF</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Quote:</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As an emerging business, eyeQ wanted to expedite its core product development and go-to-market activities. “In the past, we worried about provisioning servers; deploying software, web services and our code; performing software and security updates; and so on. With Bluemix, all that’s taken care of for us,” says Michael Garel, chief executive officer (CEO) at eyeQ.</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Company background:</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smtClean="0">
                <a:latin typeface="Arial" pitchFamily="34" charset="0"/>
                <a:cs typeface="Arial" pitchFamily="34" charset="0"/>
              </a:rPr>
              <a:t>eyeQ brings the power of detailed product information and consumer buying patterns to the aisles of brick and mortar retailers. “With [our] in-store data collection and powerful analytics capabilities, we needed an easily scalable platform that supports our ability to provide reviews and product comparisons, additional pictures, videos and pricing that are targeted and personalized to the individual shopper,” states Garel.</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spcBef>
                <a:spcPts val="438"/>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000" b="1" dirty="0" smtClean="0">
                <a:latin typeface="Arial" pitchFamily="34" charset="0"/>
                <a:ea typeface="Arial Unicode MS" pitchFamily="34" charset="-128"/>
                <a:cs typeface="Arial" pitchFamily="34" charset="0"/>
              </a:rPr>
              <a:t>Solution component:</a:t>
            </a:r>
          </a:p>
          <a:p>
            <a:pPr marL="171450" indent="-171450">
              <a:spcBef>
                <a:spcPts val="438"/>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kern="50" dirty="0" smtClean="0">
                <a:solidFill>
                  <a:srgbClr val="808080"/>
                </a:solidFill>
                <a:latin typeface="Arial" pitchFamily="34" charset="0"/>
                <a:ea typeface="MS PGothic" pitchFamily="34" charset="-128"/>
                <a:cs typeface="Arial" pitchFamily="34" charset="0"/>
              </a:rPr>
              <a:t>IBM®</a:t>
            </a:r>
            <a:r>
              <a:rPr lang="en-US" sz="1000" kern="50" baseline="0" dirty="0" smtClean="0">
                <a:solidFill>
                  <a:srgbClr val="808080"/>
                </a:solidFill>
                <a:latin typeface="Arial" pitchFamily="34" charset="0"/>
                <a:ea typeface="MS PGothic" pitchFamily="34" charset="-128"/>
                <a:cs typeface="Arial" pitchFamily="34" charset="0"/>
              </a:rPr>
              <a:t> Bluemix™</a:t>
            </a:r>
            <a:endParaRPr lang="en-US" sz="1000" kern="50" dirty="0" smtClean="0">
              <a:solidFill>
                <a:srgbClr val="808080"/>
              </a:solidFill>
              <a:latin typeface="Arial" pitchFamily="34" charset="0"/>
              <a:ea typeface="Arial Unicode MS"/>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b="1"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Business challenge:</a:t>
            </a:r>
          </a:p>
          <a:p>
            <a:r>
              <a:rPr lang="en-US" sz="1200" kern="1200" dirty="0" smtClean="0">
                <a:solidFill>
                  <a:srgbClr val="000000"/>
                </a:solidFill>
                <a:latin typeface="Times New Roman" pitchFamily="18" charset="0"/>
                <a:ea typeface="+mn-ea"/>
                <a:cs typeface="+mn-cs"/>
              </a:rPr>
              <a:t>To attain its service delivery goals, eyeQ sought a resource-rich, open source development environment with the flexibility to adapt to growing business needs. Additionally, the platform chosen had to seamlessly integrate with the on-premise and cloud-based systems, applications and infrastructures of its customer base. Low cost and high value are essential to eyeQ’s success. Garel depicts the challenge, “We sought a solution that could provide an immediate return on investment.” He continued, “As a small but rapidly growing company, we need to make sure we leverage our IT resources effectively.” </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cs typeface="Arial" pitchFamily="34" charset="0"/>
            </a:endParaRP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dirty="0" smtClean="0">
                <a:latin typeface="Arial" pitchFamily="34" charset="0"/>
                <a:cs typeface="Arial" pitchFamily="34" charset="0"/>
              </a:rPr>
              <a:t>Benefits:</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pitchFamily="18" charset="0"/>
              <a:buNone/>
              <a:tabLst/>
              <a:defRPr/>
            </a:pPr>
            <a:r>
              <a:rPr lang="en-US" sz="1200" kern="1200" dirty="0" smtClean="0">
                <a:solidFill>
                  <a:srgbClr val="000000"/>
                </a:solidFill>
                <a:latin typeface="Times New Roman" pitchFamily="18" charset="0"/>
                <a:ea typeface="+mn-ea"/>
                <a:cs typeface="+mn-cs"/>
              </a:rPr>
              <a:t>The </a:t>
            </a:r>
            <a:r>
              <a:rPr lang="en-US" sz="1200" kern="50" dirty="0" smtClean="0">
                <a:solidFill>
                  <a:srgbClr val="808080"/>
                </a:solidFill>
                <a:latin typeface="Arial" pitchFamily="34" charset="0"/>
                <a:ea typeface="MS PGothic" pitchFamily="34" charset="-128"/>
                <a:cs typeface="Arial" pitchFamily="34" charset="0"/>
              </a:rPr>
              <a:t>IBM®</a:t>
            </a:r>
            <a:r>
              <a:rPr lang="en-US" sz="1200" kern="50" baseline="0" dirty="0" smtClean="0">
                <a:solidFill>
                  <a:srgbClr val="808080"/>
                </a:solidFill>
                <a:latin typeface="Arial" pitchFamily="34" charset="0"/>
                <a:ea typeface="MS PGothic" pitchFamily="34" charset="-128"/>
                <a:cs typeface="Arial" pitchFamily="34" charset="0"/>
              </a:rPr>
              <a:t> Bluemix™ </a:t>
            </a:r>
            <a:r>
              <a:rPr lang="en-US" sz="1200" kern="1200" dirty="0" smtClean="0">
                <a:solidFill>
                  <a:srgbClr val="000000"/>
                </a:solidFill>
                <a:latin typeface="Times New Roman" pitchFamily="18" charset="0"/>
                <a:ea typeface="+mn-ea"/>
                <a:cs typeface="+mn-cs"/>
              </a:rPr>
              <a:t>platform’s composable services not only help eyeQ accelerate its solution development time but also help improve its time to market. “By using Bluemix, eyeQ is saving in the order of hours per deployment. The hours, previously spent on IT support, are focused on the development of our product,” Garel explains. “Bluemix has really helped us grow and scale our business at a very rapid pace with limited head count resources.”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1473998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marL="358775" indent="-347663"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9pPr>
          </a:lstStyle>
          <a:p>
            <a:pPr algn="r" eaLnBrk="1" hangingPunct="1">
              <a:buClrTx/>
              <a:buSzPct val="45000"/>
              <a:buFontTx/>
              <a:buNone/>
            </a:pPr>
            <a:fld id="{0B1C946D-2E93-42AD-A68C-C0FC00307572}" type="slidenum">
              <a:rPr lang="en-US" smtClean="0">
                <a:latin typeface="Times New Roman" pitchFamily="18" charset="0"/>
              </a:rPr>
              <a:pPr algn="r" eaLnBrk="1" hangingPunct="1">
                <a:buClrTx/>
                <a:buSzPct val="45000"/>
                <a:buFontTx/>
                <a:buNone/>
              </a:pPr>
              <a:t>7</a:t>
            </a:fld>
            <a:endParaRPr lang="en-US" smtClean="0">
              <a:latin typeface="Times New Roman" pitchFamily="18" charset="0"/>
            </a:endParaRPr>
          </a:p>
        </p:txBody>
      </p:sp>
      <p:sp>
        <p:nvSpPr>
          <p:cNvPr id="7171" name="Rectangle 1"/>
          <p:cNvSpPr>
            <a:spLocks noGrp="1" noRot="1" noChangeAspect="1" noChangeArrowheads="1" noTextEdit="1"/>
          </p:cNvSpPr>
          <p:nvPr>
            <p:ph type="sldImg"/>
          </p:nvPr>
        </p:nvSpPr>
        <p:spPr>
          <a:xfrm>
            <a:off x="1173163" y="695325"/>
            <a:ext cx="4637087" cy="3476625"/>
          </a:xfrm>
          <a:ln/>
        </p:spPr>
      </p:sp>
      <p:sp>
        <p:nvSpPr>
          <p:cNvPr id="7172" name="Text Box 2"/>
          <p:cNvSpPr txBox="1">
            <a:spLocks noChangeArrowheads="1"/>
          </p:cNvSpPr>
          <p:nvPr/>
        </p:nvSpPr>
        <p:spPr bwMode="auto">
          <a:xfrm>
            <a:off x="3957638" y="8805863"/>
            <a:ext cx="3025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nchor="b"/>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r" eaLnBrk="1" hangingPunct="1">
              <a:buClrTx/>
              <a:buFontTx/>
              <a:buNone/>
            </a:pPr>
            <a:fld id="{AA42E5B6-F0F8-457C-8208-0D34BACF28E4}" type="slidenum">
              <a:rPr lang="en-US" sz="1200"/>
              <a:pPr algn="r" eaLnBrk="1" hangingPunct="1">
                <a:buClrTx/>
                <a:buFontTx/>
                <a:buNone/>
              </a:pPr>
              <a:t>7</a:t>
            </a:fld>
            <a:endParaRPr lang="en-US" sz="1200"/>
          </a:p>
        </p:txBody>
      </p:sp>
      <p:sp>
        <p:nvSpPr>
          <p:cNvPr id="9221" name="Text Box 3"/>
          <p:cNvSpPr txBox="1">
            <a:spLocks noGrp="1" noChangeArrowheads="1"/>
          </p:cNvSpPr>
          <p:nvPr>
            <p:ph type="body" idx="1"/>
          </p:nvPr>
        </p:nvSpPr>
        <p:spPr>
          <a:xfrm>
            <a:off x="822325" y="4389438"/>
            <a:ext cx="5121275" cy="6126162"/>
          </a:xfrm>
          <a:ln/>
        </p:spPr>
        <p:txBody>
          <a:bodyPr/>
          <a:lstStyle/>
          <a:p>
            <a:pPr>
              <a:defRPr/>
            </a:pPr>
            <a:r>
              <a:rPr lang="en-US" sz="1000" b="1" dirty="0" smtClean="0">
                <a:latin typeface="Arial" panose="020B0604020202020204" pitchFamily="34" charset="0"/>
                <a:cs typeface="Arial" panose="020B0604020202020204" pitchFamily="34" charset="0"/>
              </a:rPr>
              <a:t>Client name:</a:t>
            </a:r>
            <a:endParaRPr lang="en-US" sz="1000" dirty="0" smtClean="0">
              <a:latin typeface="Arial" panose="020B0604020202020204" pitchFamily="34" charset="0"/>
              <a:cs typeface="Arial" panose="020B0604020202020204" pitchFamily="34" charset="0"/>
            </a:endParaRPr>
          </a:p>
          <a:p>
            <a:pPr>
              <a:defRPr/>
            </a:pPr>
            <a:r>
              <a:rPr lang="en-US" sz="1000" dirty="0" smtClean="0">
                <a:latin typeface="Arial" panose="020B0604020202020204" pitchFamily="34" charset="0"/>
                <a:cs typeface="Arial" panose="020B0604020202020204" pitchFamily="34" charset="0"/>
              </a:rPr>
              <a:t>IBM CIO Office</a:t>
            </a:r>
          </a:p>
          <a:p>
            <a:pPr>
              <a:defRPr/>
            </a:pPr>
            <a:endParaRPr lang="en-US" sz="1000"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Case study link:</a:t>
            </a:r>
            <a:endParaRPr lang="en-US" sz="1000" dirty="0" smtClean="0">
              <a:latin typeface="Arial" panose="020B0604020202020204" pitchFamily="34" charset="0"/>
              <a:cs typeface="Arial" panose="020B0604020202020204" pitchFamily="34" charset="0"/>
            </a:endParaRPr>
          </a:p>
          <a:p>
            <a:pPr>
              <a:defRPr/>
            </a:pPr>
            <a:r>
              <a:rPr lang="en-US" sz="1000" dirty="0" smtClean="0">
                <a:latin typeface="Arial" panose="020B0604020202020204" pitchFamily="34" charset="0"/>
                <a:cs typeface="Arial" panose="020B0604020202020204" pitchFamily="34" charset="0"/>
              </a:rPr>
              <a:t>http://www.ibm.com/common/ssi/cgi-bin/ssialias?subtype=AB&amp;infotype=PM&amp;appname=SWGE_RA_VF_USEN&amp;htmlfid=RAC14374USEN&amp;attachment=RAC14374USEN.PDF</a:t>
            </a:r>
          </a:p>
          <a:p>
            <a:pPr>
              <a:defRPr/>
            </a:pPr>
            <a:endParaRPr lang="en-US" sz="1000"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Quote:</a:t>
            </a:r>
            <a:endParaRPr lang="en-US" sz="1000" dirty="0" smtClean="0">
              <a:latin typeface="Arial" panose="020B0604020202020204" pitchFamily="34" charset="0"/>
              <a:cs typeface="Arial" panose="020B0604020202020204" pitchFamily="34" charset="0"/>
            </a:endParaRPr>
          </a:p>
          <a:p>
            <a:pPr>
              <a:defRPr/>
            </a:pPr>
            <a:r>
              <a:rPr lang="en-US" sz="1000" i="1" dirty="0" smtClean="0">
                <a:latin typeface="Arial" panose="020B0604020202020204" pitchFamily="34" charset="0"/>
                <a:cs typeface="Arial" panose="020B0604020202020204" pitchFamily="34" charset="0"/>
              </a:rPr>
              <a:t>Now, developers can pick from a library of existing source code routines to quickly create derivative applications that readily comply with security and accessibility guidelines. “We’re using all of the MobileFirst components to bring about a fundamental change in how our developers do business,” says Bill Bodin, chief technology officer for mobile at IBM. </a:t>
            </a:r>
          </a:p>
          <a:p>
            <a:pPr>
              <a:defRPr/>
            </a:pPr>
            <a:endParaRPr lang="en-US" sz="1000"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Company background:</a:t>
            </a:r>
            <a:endParaRPr lang="en-US" sz="1000" dirty="0" smtClean="0">
              <a:latin typeface="Arial" panose="020B0604020202020204" pitchFamily="34" charset="0"/>
              <a:cs typeface="Arial" panose="020B0604020202020204" pitchFamily="34" charset="0"/>
            </a:endParaRPr>
          </a:p>
          <a:p>
            <a:pPr>
              <a:defRPr/>
            </a:pPr>
            <a:r>
              <a:rPr lang="en-US" sz="1000" dirty="0" smtClean="0">
                <a:latin typeface="Arial" panose="020B0604020202020204" pitchFamily="34" charset="0"/>
                <a:cs typeface="Arial" panose="020B0604020202020204" pitchFamily="34" charset="0"/>
              </a:rPr>
              <a:t>The IBM CIO Office is the department within IBM that drives efficiency and innovation via the adoption of new technologies.</a:t>
            </a:r>
          </a:p>
          <a:p>
            <a:pPr>
              <a:defRPr/>
            </a:pPr>
            <a:endParaRPr lang="en-US" sz="1000"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Solution components:</a:t>
            </a:r>
            <a:endParaRPr lang="en-US" sz="1000"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Software</a:t>
            </a:r>
            <a:endParaRPr lang="en-US" sz="1000" dirty="0" smtClean="0">
              <a:latin typeface="Arial" panose="020B0604020202020204" pitchFamily="34" charset="0"/>
              <a:cs typeface="Arial" panose="020B0604020202020204" pitchFamily="34" charset="0"/>
            </a:endParaRPr>
          </a:p>
          <a:p>
            <a:pPr marL="171450" indent="-171450">
              <a:buFont typeface="Arial" panose="020B0604020202020204" pitchFamily="34" charset="0"/>
              <a:buChar char="•"/>
              <a:defRPr/>
            </a:pPr>
            <a:r>
              <a:rPr lang="en-US" sz="1000" dirty="0" smtClean="0">
                <a:latin typeface="Arial" panose="020B0604020202020204" pitchFamily="34" charset="0"/>
                <a:cs typeface="Arial" panose="020B0604020202020204" pitchFamily="34" charset="0"/>
              </a:rPr>
              <a:t>IBM</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Bluemix</a:t>
            </a:r>
            <a:r>
              <a:rPr lang="en-US" sz="1000" baseline="30000" dirty="0" smtClean="0">
                <a:latin typeface="Arial" panose="020B0604020202020204" pitchFamily="34" charset="0"/>
                <a:cs typeface="Arial" panose="020B0604020202020204" pitchFamily="34" charset="0"/>
              </a:rPr>
              <a:t>™</a:t>
            </a:r>
          </a:p>
          <a:p>
            <a:pPr marL="171450" indent="-171450">
              <a:buFont typeface="Arial" panose="020B0604020202020204" pitchFamily="34" charset="0"/>
              <a:buChar char="•"/>
              <a:defRPr/>
            </a:pPr>
            <a:r>
              <a:rPr lang="en-US" sz="1000" dirty="0" smtClean="0">
                <a:latin typeface="Arial" panose="020B0604020202020204" pitchFamily="34" charset="0"/>
                <a:cs typeface="Arial" panose="020B0604020202020204" pitchFamily="34" charset="0"/>
              </a:rPr>
              <a:t>IBM Mobile Quality Assurance</a:t>
            </a:r>
          </a:p>
          <a:p>
            <a:pPr marL="171450" indent="-171450">
              <a:buFont typeface="Arial" panose="020B0604020202020204" pitchFamily="34" charset="0"/>
              <a:buChar char="•"/>
              <a:defRPr/>
            </a:pPr>
            <a:r>
              <a:rPr lang="en-US" sz="1000" dirty="0" smtClean="0">
                <a:latin typeface="Arial" panose="020B0604020202020204" pitchFamily="34" charset="0"/>
                <a:cs typeface="Arial" panose="020B0604020202020204" pitchFamily="34" charset="0"/>
              </a:rPr>
              <a:t>IBM MobileFirst</a:t>
            </a:r>
            <a:r>
              <a:rPr lang="en-US" sz="1000" baseline="30000" dirty="0" smtClean="0">
                <a:latin typeface="Arial" panose="020B0604020202020204" pitchFamily="34" charset="0"/>
                <a:cs typeface="Arial" panose="020B0604020202020204" pitchFamily="34" charset="0"/>
              </a:rPr>
              <a:t>™</a:t>
            </a:r>
          </a:p>
          <a:p>
            <a:pPr marL="171450" indent="-171450">
              <a:buFont typeface="Arial" panose="020B0604020202020204" pitchFamily="34" charset="0"/>
              <a:buChar char="•"/>
              <a:defRPr/>
            </a:pPr>
            <a:r>
              <a:rPr lang="en-US" sz="1000" dirty="0" smtClean="0">
                <a:latin typeface="Arial" panose="020B0604020202020204" pitchFamily="34" charset="0"/>
                <a:cs typeface="Arial" panose="020B0604020202020204" pitchFamily="34" charset="0"/>
              </a:rPr>
              <a:t>IBM Rational Team Concert</a:t>
            </a:r>
            <a:r>
              <a:rPr lang="en-US" sz="1000" baseline="30000" dirty="0" smtClean="0">
                <a:latin typeface="Arial" panose="020B0604020202020204" pitchFamily="34" charset="0"/>
                <a:cs typeface="Arial" panose="020B0604020202020204" pitchFamily="34" charset="0"/>
              </a:rPr>
              <a:t>™</a:t>
            </a:r>
          </a:p>
          <a:p>
            <a:pPr marL="171450" indent="-171450">
              <a:buFont typeface="Arial" panose="020B0604020202020204" pitchFamily="34" charset="0"/>
              <a:buChar char="•"/>
              <a:defRPr/>
            </a:pPr>
            <a:r>
              <a:rPr lang="en-US" sz="1000" dirty="0" smtClean="0">
                <a:latin typeface="Arial" panose="020B0604020202020204" pitchFamily="34" charset="0"/>
                <a:cs typeface="Arial" panose="020B0604020202020204" pitchFamily="34" charset="0"/>
              </a:rPr>
              <a:t>IBM Rational</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Test Workbench</a:t>
            </a:r>
          </a:p>
          <a:p>
            <a:pPr marL="171450" indent="-171450">
              <a:buFont typeface="Arial" panose="020B0604020202020204" pitchFamily="34" charset="0"/>
              <a:buChar char="•"/>
              <a:defRPr/>
            </a:pPr>
            <a:r>
              <a:rPr lang="en-US" sz="1000" dirty="0" smtClean="0">
                <a:latin typeface="Arial" panose="020B0604020202020204" pitchFamily="34" charset="0"/>
                <a:cs typeface="Arial" panose="020B0604020202020204" pitchFamily="34" charset="0"/>
              </a:rPr>
              <a:t>IBM UrbanCode</a:t>
            </a:r>
            <a:r>
              <a:rPr lang="en-US" sz="1000" baseline="3000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Deploy</a:t>
            </a:r>
          </a:p>
          <a:p>
            <a:pPr>
              <a:defRPr/>
            </a:pPr>
            <a:endParaRPr lang="en-US" sz="1000" b="1"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Business challenge:</a:t>
            </a:r>
            <a:endParaRPr lang="en-US" sz="1000" dirty="0" smtClean="0">
              <a:latin typeface="Arial" panose="020B0604020202020204" pitchFamily="34" charset="0"/>
              <a:cs typeface="Arial" panose="020B0604020202020204" pitchFamily="34" charset="0"/>
            </a:endParaRPr>
          </a:p>
          <a:p>
            <a:pPr>
              <a:defRPr/>
            </a:pPr>
            <a:r>
              <a:rPr lang="en-US" sz="1000" dirty="0" smtClean="0">
                <a:latin typeface="Arial" panose="020B0604020202020204" pitchFamily="34" charset="0"/>
                <a:cs typeface="Arial" panose="020B0604020202020204" pitchFamily="34" charset="0"/>
              </a:rPr>
              <a:t>Focused on mobility, the IBM CIO Office wanted to create a more agile design environment for the hundreds of developers who worked to design internally-facing applications and systems. Traditionally, these developers used large Java Archive (JAR) files that they deployed and updated on set schedules, typically once each quarter. And while this model had worked well in the past, these regimented processes struggled to keep up with the rapidly shifting demands of the new mobile and social systems that IBM was embracing. Instead, the office wanted to transition to a </a:t>
            </a:r>
            <a:r>
              <a:rPr lang="en-US" sz="1000" dirty="0" err="1" smtClean="0">
                <a:latin typeface="Arial" panose="020B0604020202020204" pitchFamily="34" charset="0"/>
                <a:cs typeface="Arial" panose="020B0604020202020204" pitchFamily="34" charset="0"/>
              </a:rPr>
              <a:t>DevOps</a:t>
            </a:r>
            <a:r>
              <a:rPr lang="en-US" sz="1000" dirty="0" smtClean="0">
                <a:latin typeface="Arial" panose="020B0604020202020204" pitchFamily="34" charset="0"/>
                <a:cs typeface="Arial" panose="020B0604020202020204" pitchFamily="34" charset="0"/>
              </a:rPr>
              <a:t> model, where new code and updates could be delivered on a day-to-day basis.</a:t>
            </a:r>
          </a:p>
          <a:p>
            <a:pPr>
              <a:defRPr/>
            </a:pPr>
            <a:endParaRPr lang="en-US" sz="1000" b="1"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Benefits:</a:t>
            </a:r>
            <a:endParaRPr lang="en-US" sz="1000" dirty="0" smtClean="0">
              <a:latin typeface="Arial" panose="020B0604020202020204" pitchFamily="34" charset="0"/>
              <a:cs typeface="Arial" panose="020B0604020202020204" pitchFamily="34" charset="0"/>
            </a:endParaRPr>
          </a:p>
          <a:p>
            <a:pPr>
              <a:defRPr/>
            </a:pPr>
            <a:r>
              <a:rPr lang="en-US" sz="1000" dirty="0" smtClean="0">
                <a:latin typeface="Arial" panose="020B0604020202020204" pitchFamily="34" charset="0"/>
                <a:cs typeface="Arial" panose="020B0604020202020204" pitchFamily="34" charset="0"/>
              </a:rPr>
              <a:t>The new application framework, built with IBM</a:t>
            </a:r>
            <a:r>
              <a:rPr lang="en-US" sz="1000" baseline="3000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MobileFirst</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and IBM Rational</a:t>
            </a:r>
            <a:r>
              <a:rPr lang="en-US" sz="1000" baseline="30000" dirty="0" smtClean="0">
                <a:latin typeface="Arial" panose="020B0604020202020204" pitchFamily="34" charset="0"/>
                <a:cs typeface="Arial" panose="020B0604020202020204" pitchFamily="34" charset="0"/>
              </a:rPr>
              <a:t>®</a:t>
            </a:r>
            <a:r>
              <a:rPr lang="en-US" sz="1000" dirty="0" smtClean="0">
                <a:latin typeface="Arial" panose="020B0604020202020204" pitchFamily="34" charset="0"/>
                <a:cs typeface="Arial" panose="020B0604020202020204" pitchFamily="34" charset="0"/>
              </a:rPr>
              <a:t> software, helps drive new efficiencies throughout the CIO Office, leading to a significant reduction in cycle times for mobile-enabled applications. In addition, the improved testing and streamlined design elements help to produce code with fewer defects. In fact, current estimates suggest that bugs and defects within the code the office uses for mobile applications have dropped by roughly 90 percent, leading to significant time and cost savings. Finally, the CIO Office can take advantage of the new tools and development improvements it uses for its own processes to help drive improvements in the solutions and systems that IBM offers.</a:t>
            </a:r>
          </a:p>
          <a:p>
            <a:pPr>
              <a:defRPr/>
            </a:pPr>
            <a:r>
              <a:rPr lang="en-US" sz="1000" dirty="0" smtClean="0">
                <a:latin typeface="Arial" panose="020B0604020202020204" pitchFamily="34" charset="0"/>
                <a:cs typeface="Arial" panose="020B0604020202020204" pitchFamily="34" charset="0"/>
              </a:rPr>
              <a:t>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3309528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6"/>
          <p:cNvSpPr>
            <a:spLocks noGrp="1" noChangeArrowheads="1"/>
          </p:cNvSpPr>
          <p:nvPr>
            <p:ph type="sldNum" sz="quarter"/>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marL="358775" indent="-347663"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a:solidFill>
                  <a:srgbClr val="000000"/>
                </a:solidFill>
                <a:latin typeface="Arial" pitchFamily="34" charset="0"/>
                <a:cs typeface="Arial" pitchFamily="34" charset="0"/>
              </a:defRPr>
            </a:lvl9pPr>
          </a:lstStyle>
          <a:p>
            <a:pPr algn="r" eaLnBrk="1" hangingPunct="1">
              <a:buClrTx/>
              <a:buSzPct val="45000"/>
              <a:buFontTx/>
              <a:buNone/>
            </a:pPr>
            <a:fld id="{0B1C946D-2E93-42AD-A68C-C0FC00307572}" type="slidenum">
              <a:rPr lang="en-US" smtClean="0">
                <a:latin typeface="Times New Roman" pitchFamily="18" charset="0"/>
              </a:rPr>
              <a:pPr algn="r" eaLnBrk="1" hangingPunct="1">
                <a:buClrTx/>
                <a:buSzPct val="45000"/>
                <a:buFontTx/>
                <a:buNone/>
              </a:pPr>
              <a:t>8</a:t>
            </a:fld>
            <a:endParaRPr lang="en-US" smtClean="0">
              <a:latin typeface="Times New Roman" pitchFamily="18" charset="0"/>
            </a:endParaRPr>
          </a:p>
        </p:txBody>
      </p:sp>
      <p:sp>
        <p:nvSpPr>
          <p:cNvPr id="7171" name="Rectangle 1"/>
          <p:cNvSpPr>
            <a:spLocks noGrp="1" noRot="1" noChangeAspect="1" noChangeArrowheads="1" noTextEdit="1"/>
          </p:cNvSpPr>
          <p:nvPr>
            <p:ph type="sldImg"/>
          </p:nvPr>
        </p:nvSpPr>
        <p:spPr>
          <a:xfrm>
            <a:off x="1173163" y="695325"/>
            <a:ext cx="4637087" cy="3476625"/>
          </a:xfrm>
          <a:ln/>
        </p:spPr>
      </p:sp>
      <p:sp>
        <p:nvSpPr>
          <p:cNvPr id="7172" name="Text Box 2"/>
          <p:cNvSpPr txBox="1">
            <a:spLocks noChangeArrowheads="1"/>
          </p:cNvSpPr>
          <p:nvPr/>
        </p:nvSpPr>
        <p:spPr bwMode="auto">
          <a:xfrm>
            <a:off x="3957638" y="8805863"/>
            <a:ext cx="3025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nchor="b"/>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r" eaLnBrk="1" hangingPunct="1">
              <a:buClrTx/>
              <a:buFontTx/>
              <a:buNone/>
            </a:pPr>
            <a:fld id="{AA42E5B6-F0F8-457C-8208-0D34BACF28E4}" type="slidenum">
              <a:rPr lang="en-US" sz="1200"/>
              <a:pPr algn="r" eaLnBrk="1" hangingPunct="1">
                <a:buClrTx/>
                <a:buFontTx/>
                <a:buNone/>
              </a:pPr>
              <a:t>8</a:t>
            </a:fld>
            <a:endParaRPr lang="en-US" sz="1200"/>
          </a:p>
        </p:txBody>
      </p:sp>
      <p:sp>
        <p:nvSpPr>
          <p:cNvPr id="9221" name="Text Box 3"/>
          <p:cNvSpPr txBox="1">
            <a:spLocks noGrp="1" noChangeArrowheads="1"/>
          </p:cNvSpPr>
          <p:nvPr>
            <p:ph type="body" idx="1"/>
          </p:nvPr>
        </p:nvSpPr>
        <p:spPr>
          <a:xfrm>
            <a:off x="822325" y="4389438"/>
            <a:ext cx="5121275" cy="6126162"/>
          </a:xfrm>
          <a:ln/>
        </p:spPr>
        <p:txBody>
          <a:bodyPr/>
          <a:lstStyle/>
          <a:p>
            <a:pPr>
              <a:defRPr/>
            </a:pPr>
            <a:r>
              <a:rPr lang="en-US" sz="1000" b="1" dirty="0" smtClean="0">
                <a:latin typeface="Arial" panose="020B0604020202020204" pitchFamily="34" charset="0"/>
                <a:cs typeface="Arial" panose="020B0604020202020204" pitchFamily="34" charset="0"/>
              </a:rPr>
              <a:t>Client name:</a:t>
            </a:r>
            <a:endParaRPr lang="en-US" sz="1000" dirty="0" smtClean="0">
              <a:latin typeface="Arial" panose="020B0604020202020204" pitchFamily="34" charset="0"/>
              <a:cs typeface="Arial" panose="020B0604020202020204" pitchFamily="34" charset="0"/>
            </a:endParaRPr>
          </a:p>
          <a:p>
            <a:pPr>
              <a:defRPr/>
            </a:pPr>
            <a:r>
              <a:rPr lang="en-US" sz="1000" dirty="0" smtClean="0">
                <a:latin typeface="Arial" panose="020B0604020202020204" pitchFamily="34" charset="0"/>
                <a:cs typeface="Arial" panose="020B0604020202020204" pitchFamily="34" charset="0"/>
              </a:rPr>
              <a:t>IBM Service Engage </a:t>
            </a:r>
          </a:p>
          <a:p>
            <a:pPr>
              <a:defRPr/>
            </a:pPr>
            <a:endParaRPr lang="en-US" sz="1000"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Case study link:</a:t>
            </a:r>
            <a:endParaRPr lang="en-US" sz="1000" dirty="0" smtClean="0">
              <a:latin typeface="Arial" panose="020B0604020202020204" pitchFamily="34" charset="0"/>
              <a:cs typeface="Arial" panose="020B0604020202020204" pitchFamily="34" charset="0"/>
            </a:endParaRPr>
          </a:p>
          <a:p>
            <a:pPr>
              <a:defRPr/>
            </a:pPr>
            <a:r>
              <a:rPr lang="en-US" sz="1000" dirty="0" smtClean="0">
                <a:latin typeface="Arial" panose="020B0604020202020204" pitchFamily="34" charset="0"/>
                <a:cs typeface="Arial" panose="020B0604020202020204" pitchFamily="34" charset="0"/>
              </a:rPr>
              <a:t>http://www-01.ibm.com/common/ssi/cgi-bin/ssialias?subtype=AB&amp;infotype=PM&amp;appname=SWGE_GM_GM_USEN&amp;htmlfid=GMC14040USEN&amp;attachment=GMC14040USEN.PDF#loaded</a:t>
            </a:r>
          </a:p>
          <a:p>
            <a:pPr>
              <a:defRPr/>
            </a:pPr>
            <a:endParaRPr lang="en-US" sz="1000"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Quote:</a:t>
            </a:r>
            <a:endParaRPr lang="en-US" sz="1000" dirty="0" smtClean="0">
              <a:latin typeface="Arial" panose="020B0604020202020204" pitchFamily="34" charset="0"/>
              <a:cs typeface="Arial" panose="020B0604020202020204" pitchFamily="34" charset="0"/>
            </a:endParaRPr>
          </a:p>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i="1" dirty="0" smtClean="0">
                <a:cs typeface="Arial Unicode MS" pitchFamily="34" charset="-128"/>
              </a:rPr>
              <a:t>“</a:t>
            </a:r>
            <a:r>
              <a:rPr lang="en-US" sz="1000" i="1" dirty="0" smtClean="0"/>
              <a:t>This allows our product teams to focus their energy using a single, high-quality hosted infrastructure.</a:t>
            </a:r>
            <a:r>
              <a:rPr lang="en-US" sz="1000" i="1" dirty="0" smtClean="0">
                <a:cs typeface="Arial Unicode MS" pitchFamily="34" charset="-128"/>
              </a:rPr>
              <a:t>”  </a:t>
            </a:r>
            <a:r>
              <a:rPr lang="en-US" sz="900" i="1" dirty="0" smtClean="0">
                <a:cs typeface="Arial Unicode MS" pitchFamily="34" charset="-128"/>
              </a:rPr>
              <a:t>—</a:t>
            </a:r>
            <a:r>
              <a:rPr lang="en-US" sz="900" dirty="0" smtClean="0"/>
              <a:t>Bill Higgins, senior technical staff member, IBM Software Group</a:t>
            </a:r>
          </a:p>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000"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Company background:</a:t>
            </a:r>
            <a:endParaRPr lang="en-US" sz="1000" dirty="0" smtClean="0">
              <a:latin typeface="Arial" panose="020B0604020202020204" pitchFamily="34" charset="0"/>
              <a:cs typeface="Arial" panose="020B0604020202020204" pitchFamily="34" charset="0"/>
            </a:endParaRPr>
          </a:p>
          <a:p>
            <a:pPr>
              <a:defRPr/>
            </a:pPr>
            <a:r>
              <a:rPr lang="en-US" sz="1200" b="0" i="0" kern="1200" dirty="0" smtClean="0">
                <a:solidFill>
                  <a:srgbClr val="000000"/>
                </a:solidFill>
                <a:effectLst/>
                <a:latin typeface="Times New Roman" pitchFamily="18" charset="0"/>
                <a:ea typeface="+mn-ea"/>
                <a:cs typeface="+mn-cs"/>
              </a:rPr>
              <a:t>An IT services and solutions provider in the United States reduces the IBM Service Engage solution development times by 67 percent when it implements the IBM </a:t>
            </a:r>
            <a:r>
              <a:rPr lang="en-US" sz="1200" b="0" i="0" kern="1200" dirty="0" err="1" smtClean="0">
                <a:solidFill>
                  <a:srgbClr val="000000"/>
                </a:solidFill>
                <a:effectLst/>
                <a:latin typeface="Times New Roman" pitchFamily="18" charset="0"/>
                <a:ea typeface="+mn-ea"/>
                <a:cs typeface="+mn-cs"/>
              </a:rPr>
              <a:t>Bluemix</a:t>
            </a:r>
            <a:r>
              <a:rPr lang="en-US" sz="1200" b="0" i="0" kern="1200" dirty="0" smtClean="0">
                <a:solidFill>
                  <a:srgbClr val="000000"/>
                </a:solidFill>
                <a:effectLst/>
                <a:latin typeface="Times New Roman" pitchFamily="18" charset="0"/>
                <a:ea typeface="+mn-ea"/>
                <a:cs typeface="+mn-cs"/>
              </a:rPr>
              <a:t> platform to provide the foundation for its new IBM Software Group </a:t>
            </a:r>
            <a:r>
              <a:rPr lang="en-US" sz="1200" b="0" i="0" kern="1200" dirty="0" err="1" smtClean="0">
                <a:solidFill>
                  <a:srgbClr val="000000"/>
                </a:solidFill>
                <a:effectLst/>
                <a:latin typeface="Times New Roman" pitchFamily="18" charset="0"/>
                <a:ea typeface="+mn-ea"/>
                <a:cs typeface="+mn-cs"/>
              </a:rPr>
              <a:t>DevOps</a:t>
            </a:r>
            <a:r>
              <a:rPr lang="en-US" sz="1200" b="0" i="0" kern="1200" dirty="0" smtClean="0">
                <a:solidFill>
                  <a:srgbClr val="000000"/>
                </a:solidFill>
                <a:effectLst/>
                <a:latin typeface="Times New Roman" pitchFamily="18" charset="0"/>
                <a:ea typeface="+mn-ea"/>
                <a:cs typeface="+mn-cs"/>
              </a:rPr>
              <a:t> Center of Competency</a:t>
            </a:r>
          </a:p>
          <a:p>
            <a:pPr>
              <a:defRPr/>
            </a:pPr>
            <a:endParaRPr lang="en-US" sz="1000"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Solution components:</a:t>
            </a:r>
            <a:endParaRPr lang="en-US" sz="1000" dirty="0" smtClean="0">
              <a:latin typeface="Arial" panose="020B0604020202020204" pitchFamily="34" charset="0"/>
              <a:cs typeface="Arial" panose="020B0604020202020204" pitchFamily="34" charset="0"/>
            </a:endParaRPr>
          </a:p>
          <a:p>
            <a:pPr algn="l">
              <a:buClr>
                <a:srgbClr val="000000"/>
              </a:buClr>
              <a:buSzPct val="100000"/>
              <a:buFont typeface="Times New Roman" pitchFamily="18" charset="0"/>
              <a:buNone/>
              <a:defRPr/>
            </a:pPr>
            <a:r>
              <a:rPr lang="en-US" sz="1000" b="1" dirty="0" smtClean="0">
                <a:solidFill>
                  <a:schemeClr val="tx1"/>
                </a:solidFill>
                <a:cs typeface="Arial Unicode MS" pitchFamily="34" charset="-128"/>
              </a:rPr>
              <a:t>Software</a:t>
            </a:r>
            <a:endParaRPr lang="en-US" sz="1000" dirty="0" smtClean="0">
              <a:solidFill>
                <a:schemeClr val="tx1"/>
              </a:solidFill>
              <a:cs typeface="Arial Unicode MS" pitchFamily="34" charset="-128"/>
            </a:endParaRPr>
          </a:p>
          <a:p>
            <a:pPr marL="171450" indent="-171450" algn="l">
              <a:buFont typeface="Arial" panose="020B0604020202020204" pitchFamily="34" charset="0"/>
              <a:buChar char="•"/>
              <a:defRPr/>
            </a:pPr>
            <a:r>
              <a:rPr lang="en-US" sz="1000" dirty="0" smtClean="0"/>
              <a:t>IBM</a:t>
            </a:r>
            <a:r>
              <a:rPr lang="en-US" sz="1000" baseline="30000" dirty="0" smtClean="0"/>
              <a:t>®</a:t>
            </a:r>
            <a:r>
              <a:rPr lang="en-US" sz="1000" dirty="0" smtClean="0"/>
              <a:t> </a:t>
            </a:r>
            <a:r>
              <a:rPr lang="en-US" sz="1000" dirty="0" err="1" smtClean="0"/>
              <a:t>Bluemix</a:t>
            </a:r>
            <a:r>
              <a:rPr lang="en-US" sz="1000" baseline="30000" dirty="0" smtClean="0"/>
              <a:t>™</a:t>
            </a:r>
          </a:p>
          <a:p>
            <a:pPr marL="171450" indent="-171450" algn="l">
              <a:buFont typeface="Arial" panose="020B0604020202020204" pitchFamily="34" charset="0"/>
              <a:buChar char="•"/>
              <a:defRPr/>
            </a:pPr>
            <a:r>
              <a:rPr lang="en-US" sz="1000" dirty="0" smtClean="0"/>
              <a:t>IBM </a:t>
            </a:r>
            <a:r>
              <a:rPr lang="en-US" sz="1000" dirty="0" err="1" smtClean="0"/>
              <a:t>Cloudant</a:t>
            </a:r>
            <a:r>
              <a:rPr lang="en-US" sz="1000" dirty="0" smtClean="0"/>
              <a:t>™ </a:t>
            </a:r>
          </a:p>
          <a:p>
            <a:pPr marL="171450" indent="-171450" algn="l">
              <a:buFont typeface="Arial" panose="020B0604020202020204" pitchFamily="34" charset="0"/>
              <a:buChar char="•"/>
              <a:defRPr/>
            </a:pPr>
            <a:r>
              <a:rPr lang="en-US" sz="1000" dirty="0" smtClean="0"/>
              <a:t>IBM </a:t>
            </a:r>
            <a:r>
              <a:rPr lang="en-US" sz="1000" dirty="0" err="1" smtClean="0"/>
              <a:t>DevOps</a:t>
            </a:r>
            <a:r>
              <a:rPr lang="en-US" sz="1000" dirty="0" smtClean="0"/>
              <a:t> for </a:t>
            </a:r>
            <a:r>
              <a:rPr lang="en-US" sz="1000" dirty="0" err="1" smtClean="0"/>
              <a:t>Bluemix</a:t>
            </a:r>
            <a:endParaRPr lang="en-US" sz="1000" dirty="0" smtClean="0"/>
          </a:p>
          <a:p>
            <a:pPr>
              <a:defRPr/>
            </a:pPr>
            <a:endParaRPr lang="en-US" sz="1000" b="1"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Business challenge:</a:t>
            </a:r>
            <a:endParaRPr lang="en-US" sz="1000" dirty="0" smtClean="0">
              <a:latin typeface="Arial" panose="020B0604020202020204" pitchFamily="34" charset="0"/>
              <a:cs typeface="Arial" panose="020B0604020202020204" pitchFamily="34" charset="0"/>
            </a:endParaRPr>
          </a:p>
          <a:p>
            <a:pPr>
              <a:defRPr/>
            </a:pPr>
            <a:r>
              <a:rPr lang="en-US" sz="1200" b="0" i="0" kern="1200" dirty="0" smtClean="0">
                <a:solidFill>
                  <a:srgbClr val="000000"/>
                </a:solidFill>
                <a:effectLst/>
                <a:latin typeface="Times New Roman" pitchFamily="18" charset="0"/>
                <a:ea typeface="+mn-ea"/>
                <a:cs typeface="+mn-cs"/>
              </a:rPr>
              <a:t>IBM Software Group had a sizeable mission. “We must significantly raise the bar for </a:t>
            </a:r>
            <a:r>
              <a:rPr lang="en-US" sz="1200" b="0" i="0" kern="1200" dirty="0" err="1" smtClean="0">
                <a:solidFill>
                  <a:srgbClr val="000000"/>
                </a:solidFill>
                <a:effectLst/>
                <a:latin typeface="Times New Roman" pitchFamily="18" charset="0"/>
                <a:ea typeface="+mn-ea"/>
                <a:cs typeface="+mn-cs"/>
              </a:rPr>
              <a:t>DevOps</a:t>
            </a:r>
            <a:r>
              <a:rPr lang="en-US" sz="1200" b="0" i="0" kern="1200" dirty="0" smtClean="0">
                <a:solidFill>
                  <a:srgbClr val="000000"/>
                </a:solidFill>
                <a:effectLst/>
                <a:latin typeface="Times New Roman" pitchFamily="18" charset="0"/>
                <a:ea typeface="+mn-ea"/>
                <a:cs typeface="+mn-cs"/>
              </a:rPr>
              <a:t> excellence at IBM,” stated Bill Higgins, an IBM Software Group senior technical staff member (STSM). He continued, “We need to continue to incorporate world-class </a:t>
            </a:r>
            <a:r>
              <a:rPr lang="en-US" sz="1200" b="0" i="0" kern="1200" dirty="0" err="1" smtClean="0">
                <a:solidFill>
                  <a:srgbClr val="000000"/>
                </a:solidFill>
                <a:effectLst/>
                <a:latin typeface="Times New Roman" pitchFamily="18" charset="0"/>
                <a:ea typeface="+mn-ea"/>
                <a:cs typeface="+mn-cs"/>
              </a:rPr>
              <a:t>DevOps</a:t>
            </a:r>
            <a:r>
              <a:rPr lang="en-US" sz="1200" b="0" i="0" kern="1200" dirty="0" smtClean="0">
                <a:solidFill>
                  <a:srgbClr val="000000"/>
                </a:solidFill>
                <a:effectLst/>
                <a:latin typeface="Times New Roman" pitchFamily="18" charset="0"/>
                <a:ea typeface="+mn-ea"/>
                <a:cs typeface="+mn-cs"/>
              </a:rPr>
              <a:t> practices if we’re going to win in the marketplace.” To advance IBM development practices, Higgins set out to capture and emulate the qualities of the world’s most remarkable startup environments. </a:t>
            </a:r>
            <a:r>
              <a:rPr lang="en-US" sz="1000" dirty="0" smtClean="0"/>
              <a:t/>
            </a:r>
            <a:br>
              <a:rPr lang="en-US" sz="1000" dirty="0" smtClean="0"/>
            </a:br>
            <a:r>
              <a:rPr lang="en-US" sz="1000" dirty="0" smtClean="0"/>
              <a:t/>
            </a:r>
            <a:br>
              <a:rPr lang="en-US" sz="1000" dirty="0" smtClean="0"/>
            </a:br>
            <a:r>
              <a:rPr lang="en-US" sz="1200" b="0" i="0" kern="1200" dirty="0" smtClean="0">
                <a:solidFill>
                  <a:srgbClr val="000000"/>
                </a:solidFill>
                <a:effectLst/>
                <a:latin typeface="Times New Roman" pitchFamily="18" charset="0"/>
                <a:ea typeface="+mn-ea"/>
                <a:cs typeface="+mn-cs"/>
              </a:rPr>
              <a:t>Higgins replicated a startup-like </a:t>
            </a:r>
            <a:r>
              <a:rPr lang="en-US" sz="1200" b="0" i="0" kern="1200" dirty="0" err="1" smtClean="0">
                <a:solidFill>
                  <a:srgbClr val="000000"/>
                </a:solidFill>
                <a:effectLst/>
                <a:latin typeface="Times New Roman" pitchFamily="18" charset="0"/>
                <a:ea typeface="+mn-ea"/>
                <a:cs typeface="+mn-cs"/>
              </a:rPr>
              <a:t>DevOps</a:t>
            </a:r>
            <a:r>
              <a:rPr lang="en-US" sz="1200" b="0" i="0" kern="1200" dirty="0" smtClean="0">
                <a:solidFill>
                  <a:srgbClr val="000000"/>
                </a:solidFill>
                <a:effectLst/>
                <a:latin typeface="Times New Roman" pitchFamily="18" charset="0"/>
                <a:ea typeface="+mn-ea"/>
                <a:cs typeface="+mn-cs"/>
              </a:rPr>
              <a:t> environment. He selected talented delivery team members who were co-located and worked in a flat organization with high-bandwidth collaboration with senior management. They created solutions based on minimum viable product practices and deployed them using modern techniques like continuous deployment and ramp-ups to improve speed to market and shorten feedback cycles. They were put to the test with the IBM Service Engage project’s deadline. The team needed a flexible, open source platform and toolset to support its plan and meet its aggressive five-month client availability deadline prior to a major IBM event.</a:t>
            </a:r>
          </a:p>
          <a:p>
            <a:pPr>
              <a:defRPr/>
            </a:pPr>
            <a:endParaRPr lang="en-US" sz="1000" b="1" dirty="0" smtClean="0">
              <a:latin typeface="Arial" panose="020B0604020202020204" pitchFamily="34" charset="0"/>
              <a:cs typeface="Arial" panose="020B0604020202020204" pitchFamily="34" charset="0"/>
            </a:endParaRPr>
          </a:p>
          <a:p>
            <a:pPr>
              <a:defRPr/>
            </a:pPr>
            <a:r>
              <a:rPr lang="en-US" sz="1000" b="1" dirty="0" smtClean="0">
                <a:latin typeface="Arial" panose="020B0604020202020204" pitchFamily="34" charset="0"/>
                <a:cs typeface="Arial" panose="020B0604020202020204" pitchFamily="34" charset="0"/>
              </a:rPr>
              <a:t>Benefits:</a:t>
            </a:r>
            <a:endParaRPr lang="en-US" sz="1000" dirty="0" smtClean="0">
              <a:latin typeface="Arial" panose="020B0604020202020204" pitchFamily="34" charset="0"/>
              <a:cs typeface="Arial" panose="020B0604020202020204" pitchFamily="34" charset="0"/>
            </a:endParaRPr>
          </a:p>
          <a:p>
            <a:pPr>
              <a:defRPr/>
            </a:pPr>
            <a:r>
              <a:rPr lang="en-US" sz="1200" b="0" i="0" kern="1200" dirty="0" smtClean="0">
                <a:solidFill>
                  <a:srgbClr val="000000"/>
                </a:solidFill>
                <a:effectLst/>
                <a:latin typeface="Times New Roman" pitchFamily="18" charset="0"/>
                <a:ea typeface="+mn-ea"/>
                <a:cs typeface="+mn-cs"/>
              </a:rPr>
              <a:t>The team, </a:t>
            </a:r>
            <a:r>
              <a:rPr lang="en-US" sz="1200" b="0" i="0" kern="1200" dirty="0" err="1" smtClean="0">
                <a:solidFill>
                  <a:srgbClr val="000000"/>
                </a:solidFill>
                <a:effectLst/>
                <a:latin typeface="Times New Roman" pitchFamily="18" charset="0"/>
                <a:ea typeface="+mn-ea"/>
                <a:cs typeface="+mn-cs"/>
              </a:rPr>
              <a:t>DevOps</a:t>
            </a:r>
            <a:r>
              <a:rPr lang="en-US" sz="1200" b="0" i="0" kern="1200" dirty="0" smtClean="0">
                <a:solidFill>
                  <a:srgbClr val="000000"/>
                </a:solidFill>
                <a:effectLst/>
                <a:latin typeface="Times New Roman" pitchFamily="18" charset="0"/>
                <a:ea typeface="+mn-ea"/>
                <a:cs typeface="+mn-cs"/>
              </a:rPr>
              <a:t> practices and IBM cloud-based platform and tools facilitated the project’s completion 67 percent faster with up to 72 percent less labor, allowing employees to focus on other tasks. The IBM </a:t>
            </a:r>
            <a:r>
              <a:rPr lang="en-US" sz="1200" b="0" i="0" kern="1200" dirty="0" err="1" smtClean="0">
                <a:solidFill>
                  <a:srgbClr val="000000"/>
                </a:solidFill>
                <a:effectLst/>
                <a:latin typeface="Times New Roman" pitchFamily="18" charset="0"/>
                <a:ea typeface="+mn-ea"/>
                <a:cs typeface="+mn-cs"/>
              </a:rPr>
              <a:t>Bluemix</a:t>
            </a:r>
            <a:r>
              <a:rPr lang="en-US" sz="1200" b="0" i="0" kern="1200" dirty="0" smtClean="0">
                <a:solidFill>
                  <a:srgbClr val="000000"/>
                </a:solidFill>
                <a:effectLst/>
                <a:latin typeface="Times New Roman" pitchFamily="18" charset="0"/>
                <a:ea typeface="+mn-ea"/>
                <a:cs typeface="+mn-cs"/>
              </a:rPr>
              <a:t> platform and </a:t>
            </a:r>
            <a:r>
              <a:rPr lang="en-US" sz="1200" b="0" i="0" kern="1200" dirty="0" err="1" smtClean="0">
                <a:solidFill>
                  <a:srgbClr val="000000"/>
                </a:solidFill>
                <a:effectLst/>
                <a:latin typeface="Times New Roman" pitchFamily="18" charset="0"/>
                <a:ea typeface="+mn-ea"/>
                <a:cs typeface="+mn-cs"/>
              </a:rPr>
              <a:t>Cloudant</a:t>
            </a:r>
            <a:r>
              <a:rPr lang="en-US" sz="1200" b="0" i="0" kern="1200" dirty="0" smtClean="0">
                <a:solidFill>
                  <a:srgbClr val="000000"/>
                </a:solidFill>
                <a:effectLst/>
                <a:latin typeface="Times New Roman" pitchFamily="18" charset="0"/>
                <a:ea typeface="+mn-ea"/>
                <a:cs typeface="+mn-cs"/>
              </a:rPr>
              <a:t> </a:t>
            </a:r>
            <a:r>
              <a:rPr lang="en-US" sz="1200" b="0" i="0" kern="1200" dirty="0" err="1" smtClean="0">
                <a:solidFill>
                  <a:srgbClr val="000000"/>
                </a:solidFill>
                <a:effectLst/>
                <a:latin typeface="Times New Roman" pitchFamily="18" charset="0"/>
                <a:ea typeface="+mn-ea"/>
                <a:cs typeface="+mn-cs"/>
              </a:rPr>
              <a:t>DBaaS</a:t>
            </a:r>
            <a:r>
              <a:rPr lang="en-US" sz="1200" b="0" i="0" kern="1200" dirty="0" smtClean="0">
                <a:solidFill>
                  <a:srgbClr val="000000"/>
                </a:solidFill>
                <a:effectLst/>
                <a:latin typeface="Times New Roman" pitchFamily="18" charset="0"/>
                <a:ea typeface="+mn-ea"/>
                <a:cs typeface="+mn-cs"/>
              </a:rPr>
              <a:t> provided the agility for iterative releases, faster time to market and quicker test processes. The model </a:t>
            </a:r>
            <a:r>
              <a:rPr lang="en-US" sz="1200" b="0" i="0" kern="1200" dirty="0" err="1" smtClean="0">
                <a:solidFill>
                  <a:srgbClr val="000000"/>
                </a:solidFill>
                <a:effectLst/>
                <a:latin typeface="Times New Roman" pitchFamily="18" charset="0"/>
                <a:ea typeface="+mn-ea"/>
                <a:cs typeface="+mn-cs"/>
              </a:rPr>
              <a:t>DevOps</a:t>
            </a:r>
            <a:r>
              <a:rPr lang="en-US" sz="1200" b="0" i="0" kern="1200" dirty="0" smtClean="0">
                <a:solidFill>
                  <a:srgbClr val="000000"/>
                </a:solidFill>
                <a:effectLst/>
                <a:latin typeface="Times New Roman" pitchFamily="18" charset="0"/>
                <a:ea typeface="+mn-ea"/>
                <a:cs typeface="+mn-cs"/>
              </a:rPr>
              <a:t> strategy is now the core of the IBM Software Group </a:t>
            </a:r>
            <a:r>
              <a:rPr lang="en-US" sz="1200" b="0" i="0" kern="1200" dirty="0" err="1" smtClean="0">
                <a:solidFill>
                  <a:srgbClr val="000000"/>
                </a:solidFill>
                <a:effectLst/>
                <a:latin typeface="Times New Roman" pitchFamily="18" charset="0"/>
                <a:ea typeface="+mn-ea"/>
                <a:cs typeface="+mn-cs"/>
              </a:rPr>
              <a:t>DevOps</a:t>
            </a:r>
            <a:r>
              <a:rPr lang="en-US" sz="1200" b="0" i="0" kern="1200" dirty="0" smtClean="0">
                <a:solidFill>
                  <a:srgbClr val="000000"/>
                </a:solidFill>
                <a:effectLst/>
                <a:latin typeface="Times New Roman" pitchFamily="18" charset="0"/>
                <a:ea typeface="+mn-ea"/>
                <a:cs typeface="+mn-cs"/>
              </a:rPr>
              <a:t> Center of Competency where the development team’s members help train the trainers.</a:t>
            </a:r>
            <a:r>
              <a:rPr lang="en-US" sz="1000" dirty="0" smtClean="0">
                <a:latin typeface="Arial" panose="020B0604020202020204" pitchFamily="34" charset="0"/>
                <a:cs typeface="Arial" panose="020B0604020202020204" pitchFamily="34" charset="0"/>
              </a:rPr>
              <a:t> </a:t>
            </a:r>
          </a:p>
          <a:p>
            <a:pPr>
              <a:spcBef>
                <a:spcPts val="45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smtClean="0">
              <a:latin typeface="Arial" pitchFamily="34" charset="0"/>
              <a:ea typeface="Arial Unicode MS" pitchFamily="34" charset="-128"/>
              <a:cs typeface="Arial" pitchFamily="34" charset="0"/>
            </a:endParaRPr>
          </a:p>
        </p:txBody>
      </p:sp>
    </p:spTree>
    <p:extLst>
      <p:ext uri="{BB962C8B-B14F-4D97-AF65-F5344CB8AC3E}">
        <p14:creationId xmlns:p14="http://schemas.microsoft.com/office/powerpoint/2010/main" val="1294060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a:spLocks noGrp="1" noRot="1" noChangeAspect="1" noChangeArrowheads="1" noTextEdit="1"/>
          </p:cNvSpPr>
          <p:nvPr>
            <p:ph type="sldImg"/>
          </p:nvPr>
        </p:nvSpPr>
        <p:spPr>
          <a:xfrm>
            <a:off x="1173163" y="695325"/>
            <a:ext cx="4637087" cy="3476625"/>
          </a:xfrm>
          <a:ln/>
        </p:spPr>
      </p:sp>
      <p:sp>
        <p:nvSpPr>
          <p:cNvPr id="8195" name="Text Box 2"/>
          <p:cNvSpPr txBox="1">
            <a:spLocks noChangeArrowheads="1"/>
          </p:cNvSpPr>
          <p:nvPr/>
        </p:nvSpPr>
        <p:spPr bwMode="auto">
          <a:xfrm>
            <a:off x="3957638" y="8805863"/>
            <a:ext cx="30257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5pPr>
            <a:lvl6pPr marL="25146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6pPr>
            <a:lvl7pPr marL="29718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7pPr>
            <a:lvl8pPr marL="34290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8pPr>
            <a:lvl9pPr marL="3886200" indent="-228600" defTabSz="457200" eaLnBrk="0" fontAlgn="base" hangingPunct="0">
              <a:spcBef>
                <a:spcPct val="3000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itchFamily="18" charset="0"/>
              </a:defRPr>
            </a:lvl9pPr>
          </a:lstStyle>
          <a:p>
            <a:pPr algn="r">
              <a:buClrTx/>
              <a:buFontTx/>
              <a:buNone/>
            </a:pPr>
            <a:fld id="{54D01423-D2E1-4E51-AE19-88FE04E06BAC}" type="slidenum">
              <a:rPr lang="en-US" altLang="en-US" smtClean="0">
                <a:latin typeface="Arial" charset="0"/>
              </a:rPr>
              <a:pPr algn="r">
                <a:buClrTx/>
                <a:buFontTx/>
                <a:buNone/>
              </a:pPr>
              <a:t>9</a:t>
            </a:fld>
            <a:endParaRPr lang="en-US" altLang="en-US" smtClean="0">
              <a:latin typeface="Arial" charset="0"/>
            </a:endParaRPr>
          </a:p>
        </p:txBody>
      </p:sp>
      <p:sp>
        <p:nvSpPr>
          <p:cNvPr id="8197" name="Text Box 3"/>
          <p:cNvSpPr>
            <a:spLocks noGrp="1" noChangeArrowheads="1"/>
          </p:cNvSpPr>
          <p:nvPr>
            <p:ph type="body" idx="1"/>
          </p:nvPr>
        </p:nvSpPr>
        <p:spPr>
          <a:xfrm>
            <a:off x="822325" y="4343400"/>
            <a:ext cx="5121275" cy="6126163"/>
          </a:xfrm>
        </p:spPr>
        <p:txBody>
          <a:bodyPr/>
          <a:lstStyle/>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Client Name:</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Jibes</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Case study Link:</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http://www.ibm.com/common/ssi/cgi-bin/ssialias?subtype=AB&amp;infotype=PM&amp;appname=SWGE_KU_KU_USEN&amp;htmlfid=KUC12364USEN&amp;attachment=KUC12364USEN.PDF</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Pull Quote:</a:t>
            </a:r>
            <a:endParaRPr lang="en-US" sz="1000" kern="50" dirty="0" smtClean="0">
              <a:solidFill>
                <a:schemeClr val="tx1"/>
              </a:solidFill>
              <a:latin typeface="Arial"/>
              <a:ea typeface="Arial Unicode MS"/>
              <a:cs typeface="Tahoma"/>
            </a:endParaRP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i="1" dirty="0" smtClean="0">
                <a:solidFill>
                  <a:schemeClr val="tx1"/>
                </a:solidFill>
                <a:cs typeface="Arial Unicode MS" pitchFamily="34" charset="-128"/>
              </a:rPr>
              <a:t>“The </a:t>
            </a:r>
            <a:r>
              <a:rPr lang="en-US" i="1" dirty="0">
                <a:solidFill>
                  <a:schemeClr val="tx1"/>
                </a:solidFill>
                <a:cs typeface="Arial Unicode MS" pitchFamily="34" charset="-128"/>
              </a:rPr>
              <a:t>customer discovers the value on their own … Wins will be easier</a:t>
            </a:r>
            <a:r>
              <a:rPr lang="en-US" i="1" dirty="0" smtClean="0">
                <a:solidFill>
                  <a:schemeClr val="tx1"/>
                </a:solidFill>
                <a:cs typeface="Arial Unicode MS" pitchFamily="34" charset="-128"/>
              </a:rPr>
              <a:t>.”</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100" i="1" dirty="0">
                <a:solidFill>
                  <a:schemeClr val="tx1"/>
                </a:solidFill>
                <a:cs typeface="Arial Unicode MS" pitchFamily="34" charset="-128"/>
              </a:rPr>
              <a:t>—Ivo-Paul </a:t>
            </a:r>
            <a:r>
              <a:rPr lang="en-US" sz="1100" i="1" dirty="0" err="1">
                <a:solidFill>
                  <a:schemeClr val="tx1"/>
                </a:solidFill>
                <a:cs typeface="Arial Unicode MS" pitchFamily="34" charset="-128"/>
              </a:rPr>
              <a:t>Tummers</a:t>
            </a:r>
            <a:r>
              <a:rPr lang="en-US" sz="1100" i="1" dirty="0">
                <a:solidFill>
                  <a:schemeClr val="tx1"/>
                </a:solidFill>
                <a:cs typeface="Arial Unicode MS" pitchFamily="34" charset="-128"/>
              </a:rPr>
              <a:t>, CEO, Jibes</a:t>
            </a:r>
            <a:endParaRPr lang="en-US" sz="1100" i="1" dirty="0" smtClean="0">
              <a:solidFill>
                <a:schemeClr val="tx1"/>
              </a:solidFill>
              <a:cs typeface="Arial Unicode MS" pitchFamily="34" charset="-128"/>
            </a:endParaRP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b="1" kern="50" dirty="0" smtClean="0">
                <a:solidFill>
                  <a:schemeClr val="tx1"/>
                </a:solidFill>
                <a:latin typeface="Arial"/>
                <a:ea typeface="Arial Unicode MS"/>
                <a:cs typeface="Tahoma"/>
              </a:rPr>
              <a:t>Company Background:</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Every company has data—more of it than ever. How can that data be turned into insights about customers that increase revenue? That’s a challenge faced by Ivo-Paul </a:t>
            </a:r>
            <a:r>
              <a:rPr lang="en-US" sz="1000" kern="50" dirty="0" err="1">
                <a:solidFill>
                  <a:schemeClr val="tx1"/>
                </a:solidFill>
                <a:latin typeface="Arial"/>
                <a:ea typeface="Arial Unicode MS"/>
                <a:cs typeface="Tahoma"/>
              </a:rPr>
              <a:t>Tummers</a:t>
            </a:r>
            <a:r>
              <a:rPr lang="en-US" sz="1000" kern="50" dirty="0">
                <a:solidFill>
                  <a:schemeClr val="tx1"/>
                </a:solidFill>
                <a:latin typeface="Arial"/>
                <a:ea typeface="Arial Unicode MS"/>
                <a:cs typeface="Tahoma"/>
              </a:rPr>
              <a:t>, CEO of Jibes, an IBM Business Partner based in the Netherlands. “We work with retail, financial, and manufacturing companies to manage data and maximize its use as a strategic asset,” </a:t>
            </a:r>
            <a:r>
              <a:rPr lang="en-US" sz="1000" kern="50" dirty="0" err="1">
                <a:solidFill>
                  <a:schemeClr val="tx1"/>
                </a:solidFill>
                <a:latin typeface="Arial"/>
                <a:ea typeface="Arial Unicode MS"/>
                <a:cs typeface="Tahoma"/>
              </a:rPr>
              <a:t>Tummers</a:t>
            </a:r>
            <a:r>
              <a:rPr lang="en-US" sz="1000" kern="50" dirty="0">
                <a:solidFill>
                  <a:schemeClr val="tx1"/>
                </a:solidFill>
                <a:latin typeface="Arial"/>
                <a:ea typeface="Arial Unicode MS"/>
                <a:cs typeface="Tahoma"/>
              </a:rPr>
              <a:t> says. Now he has a faster way to win new clients and guide them to greater value.</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Solution components:</a:t>
            </a:r>
            <a:endParaRPr lang="en-US" sz="1000" kern="50" dirty="0" smtClean="0">
              <a:solidFill>
                <a:schemeClr val="tx1"/>
              </a:solidFill>
              <a:latin typeface="Arial"/>
              <a:ea typeface="Arial Unicode MS"/>
              <a:cs typeface="Tahoma"/>
            </a:endParaRPr>
          </a:p>
          <a:p>
            <a:pPr>
              <a:spcBef>
                <a:spcPts val="0"/>
              </a:spcBef>
              <a:spcAft>
                <a:spcPts val="0"/>
              </a:spcAft>
              <a:buFont typeface="Times New Roman" pitchFamily="16" charset="0"/>
              <a:buNone/>
              <a:defRPr/>
            </a:pPr>
            <a:r>
              <a:rPr lang="en-US" b="1" kern="50" dirty="0" smtClean="0">
                <a:solidFill>
                  <a:schemeClr val="tx1"/>
                </a:solidFill>
                <a:latin typeface="Arial"/>
                <a:ea typeface="Arial Unicode MS"/>
                <a:cs typeface="Tahoma"/>
              </a:rPr>
              <a:t>Software</a:t>
            </a:r>
          </a:p>
          <a:p>
            <a:pPr marL="342900" indent="-342900">
              <a:spcBef>
                <a:spcPts val="0"/>
              </a:spcBef>
              <a:spcAft>
                <a:spcPts val="0"/>
              </a:spcAft>
              <a:buFont typeface="Arial"/>
              <a:buChar char="●"/>
              <a:tabLst>
                <a:tab pos="182880" algn="l"/>
              </a:tabLst>
              <a:defRPr/>
            </a:pPr>
            <a:r>
              <a:rPr lang="en-US" sz="1000" kern="50" dirty="0">
                <a:solidFill>
                  <a:schemeClr val="tx1"/>
                </a:solidFill>
                <a:latin typeface="Arial"/>
                <a:ea typeface="Arial Unicode MS"/>
                <a:cs typeface="OpenSymbol"/>
              </a:rPr>
              <a:t>IBM® </a:t>
            </a:r>
            <a:r>
              <a:rPr lang="en-US" sz="1000" kern="50" dirty="0" err="1">
                <a:solidFill>
                  <a:schemeClr val="tx1"/>
                </a:solidFill>
                <a:latin typeface="Arial"/>
                <a:ea typeface="Arial Unicode MS"/>
                <a:cs typeface="OpenSymbol"/>
              </a:rPr>
              <a:t>Bluemix</a:t>
            </a:r>
            <a:r>
              <a:rPr lang="en-US" sz="1000" kern="50" dirty="0">
                <a:solidFill>
                  <a:schemeClr val="tx1"/>
                </a:solidFill>
                <a:latin typeface="Arial"/>
                <a:ea typeface="Arial Unicode MS"/>
                <a:cs typeface="OpenSymbol"/>
              </a:rPr>
              <a:t>™</a:t>
            </a:r>
          </a:p>
          <a:p>
            <a:pPr marL="342900" indent="-342900">
              <a:spcBef>
                <a:spcPts val="0"/>
              </a:spcBef>
              <a:spcAft>
                <a:spcPts val="0"/>
              </a:spcAft>
              <a:buFont typeface="Arial"/>
              <a:buChar char="●"/>
              <a:tabLst>
                <a:tab pos="182880" algn="l"/>
              </a:tabLst>
              <a:defRPr/>
            </a:pPr>
            <a:r>
              <a:rPr lang="en-US" sz="1000" kern="50" dirty="0">
                <a:solidFill>
                  <a:schemeClr val="tx1"/>
                </a:solidFill>
                <a:latin typeface="Arial"/>
                <a:ea typeface="Arial Unicode MS"/>
                <a:cs typeface="OpenSymbol"/>
              </a:rPr>
              <a:t>IBM </a:t>
            </a:r>
            <a:r>
              <a:rPr lang="en-US" sz="1000" kern="50" dirty="0" err="1">
                <a:solidFill>
                  <a:schemeClr val="tx1"/>
                </a:solidFill>
                <a:latin typeface="Arial"/>
                <a:ea typeface="Arial Unicode MS"/>
                <a:cs typeface="OpenSymbol"/>
              </a:rPr>
              <a:t>DataWorks</a:t>
            </a:r>
            <a:r>
              <a:rPr lang="en-US" sz="1000" kern="50" dirty="0" smtClean="0">
                <a:solidFill>
                  <a:schemeClr val="tx1"/>
                </a:solidFill>
                <a:latin typeface="Arial"/>
                <a:ea typeface="Arial Unicode MS"/>
                <a:cs typeface="OpenSymbol"/>
              </a:rPr>
              <a:t>™</a:t>
            </a: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Business challenge:</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Jibes wanted a fast way to show clients the value of predictive analytics, while minimizing upfront investments and time to value.</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b="1" kern="50" dirty="0" smtClean="0">
                <a:solidFill>
                  <a:schemeClr val="tx1"/>
                </a:solidFill>
                <a:latin typeface="Arial"/>
                <a:ea typeface="Arial Unicode MS"/>
                <a:cs typeface="Tahoma"/>
              </a:rPr>
              <a:t>The benefit:</a:t>
            </a:r>
            <a:endParaRPr lang="en-US" sz="1000" kern="50" dirty="0" smtClean="0">
              <a:solidFill>
                <a:schemeClr val="tx1"/>
              </a:solidFill>
              <a:latin typeface="Arial"/>
              <a:ea typeface="Arial Unicode MS"/>
              <a:cs typeface="Tahoma"/>
            </a:endParaRPr>
          </a:p>
          <a:p>
            <a:pPr>
              <a:spcBef>
                <a:spcPts val="1440"/>
              </a:spcBef>
              <a:spcAft>
                <a:spcPts val="0"/>
              </a:spcAft>
              <a:buFont typeface="Times New Roman" pitchFamily="16" charset="0"/>
              <a:buNone/>
              <a:defRPr/>
            </a:pPr>
            <a:r>
              <a:rPr lang="en-US" sz="1000" kern="50" dirty="0">
                <a:solidFill>
                  <a:schemeClr val="tx1"/>
                </a:solidFill>
                <a:latin typeface="Arial"/>
                <a:ea typeface="Arial Unicode MS"/>
                <a:cs typeface="Tahoma"/>
              </a:rPr>
              <a:t>Clients can test analytics strategies with minimal investment, gain more control and reduce time to insight by up to 75 percent, from days to hours; Jibes anticipates a 30 percent increase in revenue.</a:t>
            </a:r>
          </a:p>
        </p:txBody>
      </p:sp>
    </p:spTree>
    <p:extLst>
      <p:ext uri="{BB962C8B-B14F-4D97-AF65-F5344CB8AC3E}">
        <p14:creationId xmlns:p14="http://schemas.microsoft.com/office/powerpoint/2010/main" val="219055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600200"/>
            <a:ext cx="2057400" cy="4525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60198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76413"/>
            <a:ext cx="3805238" cy="388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776413"/>
            <a:ext cx="3805237" cy="388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75400" y="871538"/>
            <a:ext cx="2073275" cy="4794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3988" y="871538"/>
            <a:ext cx="6069012" cy="4794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3525" y="1600200"/>
            <a:ext cx="2073275" cy="45259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90525" y="1600200"/>
            <a:ext cx="6070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11150" y="1806575"/>
            <a:ext cx="4033838" cy="43608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7388" y="1806575"/>
            <a:ext cx="4035425" cy="43608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5413" y="992188"/>
            <a:ext cx="2057400" cy="5175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0038" y="992188"/>
            <a:ext cx="6022975" cy="51752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pSp>
        <p:nvGrpSpPr>
          <p:cNvPr id="2" name="Group 8"/>
          <p:cNvGrpSpPr>
            <a:grpSpLocks/>
          </p:cNvGrpSpPr>
          <p:nvPr/>
        </p:nvGrpSpPr>
        <p:grpSpPr bwMode="auto">
          <a:xfrm>
            <a:off x="274638" y="3665538"/>
            <a:ext cx="8594725" cy="2233612"/>
            <a:chOff x="160" y="2308"/>
            <a:chExt cx="5437" cy="1399"/>
          </a:xfrm>
        </p:grpSpPr>
        <p:sp>
          <p:nvSpPr>
            <p:cNvPr id="4" name="Rectangle 9"/>
            <p:cNvSpPr>
              <a:spLocks noChangeArrowheads="1"/>
            </p:cNvSpPr>
            <p:nvPr/>
          </p:nvSpPr>
          <p:spPr bwMode="auto">
            <a:xfrm>
              <a:off x="160" y="2308"/>
              <a:ext cx="858" cy="288"/>
            </a:xfrm>
            <a:prstGeom prst="rect">
              <a:avLst/>
            </a:prstGeom>
            <a:solidFill>
              <a:srgbClr val="FEFFFE">
                <a:alpha val="49019"/>
              </a:srgbClr>
            </a:solidFill>
            <a:ln w="9525">
              <a:noFill/>
              <a:miter lim="800000"/>
              <a:headEnd/>
              <a:tailEnd/>
            </a:ln>
          </p:spPr>
          <p:txBody>
            <a:bodyPr wrap="none" anchor="ctr"/>
            <a:lstStyle/>
            <a:p>
              <a:pPr fontAlgn="auto">
                <a:lnSpc>
                  <a:spcPct val="90000"/>
                </a:lnSpc>
                <a:spcBef>
                  <a:spcPts val="0"/>
                </a:spcBef>
                <a:spcAft>
                  <a:spcPts val="0"/>
                </a:spcAft>
                <a:defRPr/>
              </a:pPr>
              <a:endParaRPr lang="fr-FR">
                <a:solidFill>
                  <a:srgbClr val="7889FB"/>
                </a:solidFill>
                <a:latin typeface="+mn-lt"/>
                <a:cs typeface="+mn-cs"/>
              </a:endParaRPr>
            </a:p>
          </p:txBody>
        </p:sp>
        <p:sp>
          <p:nvSpPr>
            <p:cNvPr id="5" name="Rectangle 10"/>
            <p:cNvSpPr>
              <a:spLocks noChangeArrowheads="1"/>
            </p:cNvSpPr>
            <p:nvPr/>
          </p:nvSpPr>
          <p:spPr bwMode="auto">
            <a:xfrm>
              <a:off x="160" y="2862"/>
              <a:ext cx="858" cy="289"/>
            </a:xfrm>
            <a:prstGeom prst="rect">
              <a:avLst/>
            </a:prstGeom>
            <a:solidFill>
              <a:srgbClr val="FEFFFE">
                <a:alpha val="49019"/>
              </a:srgbClr>
            </a:solidFill>
            <a:ln w="9525">
              <a:noFill/>
              <a:miter lim="800000"/>
              <a:headEnd/>
              <a:tailEnd/>
            </a:ln>
          </p:spPr>
          <p:txBody>
            <a:bodyPr wrap="none" anchor="ctr"/>
            <a:lstStyle/>
            <a:p>
              <a:pPr fontAlgn="auto">
                <a:lnSpc>
                  <a:spcPct val="90000"/>
                </a:lnSpc>
                <a:spcBef>
                  <a:spcPts val="0"/>
                </a:spcBef>
                <a:spcAft>
                  <a:spcPts val="0"/>
                </a:spcAft>
                <a:defRPr/>
              </a:pPr>
              <a:endParaRPr lang="fr-FR">
                <a:solidFill>
                  <a:srgbClr val="7889FB"/>
                </a:solidFill>
                <a:latin typeface="+mn-lt"/>
                <a:cs typeface="+mn-cs"/>
              </a:endParaRPr>
            </a:p>
          </p:txBody>
        </p:sp>
        <p:sp>
          <p:nvSpPr>
            <p:cNvPr id="6" name="Rectangle 11"/>
            <p:cNvSpPr>
              <a:spLocks noChangeArrowheads="1"/>
            </p:cNvSpPr>
            <p:nvPr/>
          </p:nvSpPr>
          <p:spPr bwMode="auto">
            <a:xfrm>
              <a:off x="160" y="3419"/>
              <a:ext cx="269" cy="288"/>
            </a:xfrm>
            <a:prstGeom prst="rect">
              <a:avLst/>
            </a:prstGeom>
            <a:solidFill>
              <a:srgbClr val="FEFFFE">
                <a:alpha val="49019"/>
              </a:srgbClr>
            </a:solidFill>
            <a:ln w="9525">
              <a:noFill/>
              <a:miter lim="800000"/>
              <a:headEnd/>
              <a:tailEnd/>
            </a:ln>
          </p:spPr>
          <p:txBody>
            <a:bodyPr wrap="none" anchor="ctr"/>
            <a:lstStyle/>
            <a:p>
              <a:pPr fontAlgn="auto">
                <a:lnSpc>
                  <a:spcPct val="90000"/>
                </a:lnSpc>
                <a:spcBef>
                  <a:spcPts val="0"/>
                </a:spcBef>
                <a:spcAft>
                  <a:spcPts val="0"/>
                </a:spcAft>
                <a:defRPr/>
              </a:pPr>
              <a:endParaRPr lang="fr-FR">
                <a:solidFill>
                  <a:srgbClr val="7889FB"/>
                </a:solidFill>
                <a:latin typeface="+mn-lt"/>
                <a:cs typeface="+mn-cs"/>
              </a:endParaRPr>
            </a:p>
          </p:txBody>
        </p:sp>
        <p:sp>
          <p:nvSpPr>
            <p:cNvPr id="7" name="Rectangle 12"/>
            <p:cNvSpPr>
              <a:spLocks noChangeArrowheads="1"/>
            </p:cNvSpPr>
            <p:nvPr/>
          </p:nvSpPr>
          <p:spPr bwMode="auto">
            <a:xfrm>
              <a:off x="4739" y="2308"/>
              <a:ext cx="858" cy="288"/>
            </a:xfrm>
            <a:prstGeom prst="rect">
              <a:avLst/>
            </a:prstGeom>
            <a:solidFill>
              <a:srgbClr val="FEFFFE">
                <a:alpha val="49019"/>
              </a:srgbClr>
            </a:solidFill>
            <a:ln w="9525">
              <a:noFill/>
              <a:miter lim="800000"/>
              <a:headEnd/>
              <a:tailEnd/>
            </a:ln>
          </p:spPr>
          <p:txBody>
            <a:bodyPr wrap="none" anchor="ctr"/>
            <a:lstStyle/>
            <a:p>
              <a:pPr fontAlgn="auto">
                <a:lnSpc>
                  <a:spcPct val="90000"/>
                </a:lnSpc>
                <a:spcBef>
                  <a:spcPts val="0"/>
                </a:spcBef>
                <a:spcAft>
                  <a:spcPts val="0"/>
                </a:spcAft>
                <a:defRPr/>
              </a:pPr>
              <a:endParaRPr lang="fr-FR">
                <a:solidFill>
                  <a:srgbClr val="7889FB"/>
                </a:solidFill>
                <a:latin typeface="+mn-lt"/>
                <a:cs typeface="+mn-cs"/>
              </a:endParaRPr>
            </a:p>
          </p:txBody>
        </p:sp>
        <p:sp>
          <p:nvSpPr>
            <p:cNvPr id="8" name="Rectangle 13"/>
            <p:cNvSpPr>
              <a:spLocks noChangeArrowheads="1"/>
            </p:cNvSpPr>
            <p:nvPr/>
          </p:nvSpPr>
          <p:spPr bwMode="auto">
            <a:xfrm>
              <a:off x="4739" y="2862"/>
              <a:ext cx="858" cy="289"/>
            </a:xfrm>
            <a:prstGeom prst="rect">
              <a:avLst/>
            </a:prstGeom>
            <a:solidFill>
              <a:srgbClr val="FEFFFE">
                <a:alpha val="49019"/>
              </a:srgbClr>
            </a:solidFill>
            <a:ln w="9525">
              <a:noFill/>
              <a:miter lim="800000"/>
              <a:headEnd/>
              <a:tailEnd/>
            </a:ln>
          </p:spPr>
          <p:txBody>
            <a:bodyPr wrap="none" anchor="ctr"/>
            <a:lstStyle/>
            <a:p>
              <a:pPr fontAlgn="auto">
                <a:lnSpc>
                  <a:spcPct val="90000"/>
                </a:lnSpc>
                <a:spcBef>
                  <a:spcPts val="0"/>
                </a:spcBef>
                <a:spcAft>
                  <a:spcPts val="0"/>
                </a:spcAft>
                <a:defRPr/>
              </a:pPr>
              <a:endParaRPr lang="fr-FR">
                <a:solidFill>
                  <a:srgbClr val="7889FB"/>
                </a:solidFill>
                <a:latin typeface="+mn-lt"/>
                <a:cs typeface="+mn-cs"/>
              </a:endParaRPr>
            </a:p>
          </p:txBody>
        </p:sp>
        <p:sp>
          <p:nvSpPr>
            <p:cNvPr id="9" name="Rectangle 14"/>
            <p:cNvSpPr>
              <a:spLocks noChangeArrowheads="1"/>
            </p:cNvSpPr>
            <p:nvPr/>
          </p:nvSpPr>
          <p:spPr bwMode="auto">
            <a:xfrm>
              <a:off x="5328" y="3419"/>
              <a:ext cx="269" cy="288"/>
            </a:xfrm>
            <a:prstGeom prst="rect">
              <a:avLst/>
            </a:prstGeom>
            <a:solidFill>
              <a:srgbClr val="FEFFFE">
                <a:alpha val="49019"/>
              </a:srgbClr>
            </a:solidFill>
            <a:ln w="9525">
              <a:noFill/>
              <a:miter lim="800000"/>
              <a:headEnd/>
              <a:tailEnd/>
            </a:ln>
          </p:spPr>
          <p:txBody>
            <a:bodyPr wrap="none" anchor="ctr"/>
            <a:lstStyle/>
            <a:p>
              <a:pPr fontAlgn="auto">
                <a:lnSpc>
                  <a:spcPct val="90000"/>
                </a:lnSpc>
                <a:spcBef>
                  <a:spcPts val="0"/>
                </a:spcBef>
                <a:spcAft>
                  <a:spcPts val="0"/>
                </a:spcAft>
                <a:defRPr/>
              </a:pPr>
              <a:endParaRPr lang="fr-FR">
                <a:solidFill>
                  <a:srgbClr val="7889FB"/>
                </a:solidFill>
                <a:latin typeface="+mn-lt"/>
                <a:cs typeface="+mn-cs"/>
              </a:endParaRPr>
            </a:p>
          </p:txBody>
        </p:sp>
        <p:sp>
          <p:nvSpPr>
            <p:cNvPr id="10" name="Freeform 15"/>
            <p:cNvSpPr>
              <a:spLocks/>
            </p:cNvSpPr>
            <p:nvPr/>
          </p:nvSpPr>
          <p:spPr bwMode="auto">
            <a:xfrm>
              <a:off x="1305" y="2308"/>
              <a:ext cx="2862" cy="288"/>
            </a:xfrm>
            <a:custGeom>
              <a:avLst/>
              <a:gdLst>
                <a:gd name="T0" fmla="*/ 0 w 2880"/>
                <a:gd name="T1" fmla="*/ 0 h 288"/>
                <a:gd name="T2" fmla="*/ 0 w 2880"/>
                <a:gd name="T3" fmla="*/ 288 h 288"/>
                <a:gd name="T4" fmla="*/ 1155 w 2880"/>
                <a:gd name="T5" fmla="*/ 288 h 288"/>
                <a:gd name="T6" fmla="*/ 1137 w 2880"/>
                <a:gd name="T7" fmla="*/ 256 h 288"/>
                <a:gd name="T8" fmla="*/ 1065 w 2880"/>
                <a:gd name="T9" fmla="*/ 134 h 288"/>
                <a:gd name="T10" fmla="*/ 975 w 2880"/>
                <a:gd name="T11" fmla="*/ 46 h 288"/>
                <a:gd name="T12" fmla="*/ 893 w 2880"/>
                <a:gd name="T13" fmla="*/ 10 h 288"/>
                <a:gd name="T14" fmla="*/ 847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w="9525">
              <a:noFill/>
              <a:round/>
              <a:headEnd/>
              <a:tailEnd/>
            </a:ln>
          </p:spPr>
          <p:txBody>
            <a:bodyPr wrap="none" anchor="ctr"/>
            <a:lstStyle/>
            <a:p>
              <a:pPr fontAlgn="auto">
                <a:spcBef>
                  <a:spcPts val="0"/>
                </a:spcBef>
                <a:spcAft>
                  <a:spcPts val="0"/>
                </a:spcAft>
                <a:defRPr/>
              </a:pPr>
              <a:endParaRPr lang="en-US">
                <a:latin typeface="+mn-lt"/>
                <a:cs typeface="+mn-cs"/>
              </a:endParaRPr>
            </a:p>
          </p:txBody>
        </p:sp>
        <p:sp>
          <p:nvSpPr>
            <p:cNvPr id="11" name="Freeform 16"/>
            <p:cNvSpPr>
              <a:spLocks/>
            </p:cNvSpPr>
            <p:nvPr/>
          </p:nvSpPr>
          <p:spPr bwMode="auto">
            <a:xfrm>
              <a:off x="1305" y="2862"/>
              <a:ext cx="3174" cy="291"/>
            </a:xfrm>
            <a:custGeom>
              <a:avLst/>
              <a:gdLst>
                <a:gd name="T0" fmla="*/ 0 w 3194"/>
                <a:gd name="T1" fmla="*/ 0 h 290"/>
                <a:gd name="T2" fmla="*/ 0 w 3194"/>
                <a:gd name="T3" fmla="*/ 434 h 290"/>
                <a:gd name="T4" fmla="*/ 1277 w 3194"/>
                <a:gd name="T5" fmla="*/ 436 h 290"/>
                <a:gd name="T6" fmla="*/ 1275 w 3194"/>
                <a:gd name="T7" fmla="*/ 402 h 290"/>
                <a:gd name="T8" fmla="*/ 1265 w 3194"/>
                <a:gd name="T9" fmla="*/ 292 h 290"/>
                <a:gd name="T10" fmla="*/ 1248 w 3194"/>
                <a:gd name="T11" fmla="*/ 34 h 290"/>
                <a:gd name="T12" fmla="*/ 1242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w="9525">
              <a:noFill/>
              <a:round/>
              <a:headEnd/>
              <a:tailEnd/>
            </a:ln>
          </p:spPr>
          <p:txBody>
            <a:bodyPr wrap="none" anchor="ctr"/>
            <a:lstStyle/>
            <a:p>
              <a:pPr fontAlgn="auto">
                <a:spcBef>
                  <a:spcPts val="0"/>
                </a:spcBef>
                <a:spcAft>
                  <a:spcPts val="0"/>
                </a:spcAft>
                <a:defRPr/>
              </a:pPr>
              <a:endParaRPr lang="en-US">
                <a:latin typeface="+mn-lt"/>
                <a:cs typeface="+mn-cs"/>
              </a:endParaRPr>
            </a:p>
          </p:txBody>
        </p:sp>
        <p:sp>
          <p:nvSpPr>
            <p:cNvPr id="12" name="Freeform 17"/>
            <p:cNvSpPr>
              <a:spLocks/>
            </p:cNvSpPr>
            <p:nvPr/>
          </p:nvSpPr>
          <p:spPr bwMode="auto">
            <a:xfrm>
              <a:off x="3595" y="3417"/>
              <a:ext cx="939" cy="290"/>
            </a:xfrm>
            <a:custGeom>
              <a:avLst/>
              <a:gdLst>
                <a:gd name="T0" fmla="*/ 0 w 3194"/>
                <a:gd name="T1" fmla="*/ 290 h 290"/>
                <a:gd name="T2" fmla="*/ 0 w 3194"/>
                <a:gd name="T3" fmla="*/ 2 h 290"/>
                <a:gd name="T4" fmla="*/ 0 w 3194"/>
                <a:gd name="T5" fmla="*/ 0 h 290"/>
                <a:gd name="T6" fmla="*/ 0 w 3194"/>
                <a:gd name="T7" fmla="*/ 156 h 290"/>
                <a:gd name="T8" fmla="*/ 0 w 3194"/>
                <a:gd name="T9" fmla="*/ 254 h 290"/>
                <a:gd name="T10" fmla="*/ 0 w 3194"/>
                <a:gd name="T11" fmla="*/ 290 h 290"/>
                <a:gd name="T12" fmla="*/ 0 w 3194"/>
                <a:gd name="T13" fmla="*/ 290 h 29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94" h="290">
                  <a:moveTo>
                    <a:pt x="0" y="290"/>
                  </a:moveTo>
                  <a:lnTo>
                    <a:pt x="0" y="2"/>
                  </a:lnTo>
                  <a:lnTo>
                    <a:pt x="3194" y="0"/>
                  </a:lnTo>
                  <a:lnTo>
                    <a:pt x="3176" y="156"/>
                  </a:lnTo>
                  <a:cubicBezTo>
                    <a:pt x="3169" y="198"/>
                    <a:pt x="3162" y="232"/>
                    <a:pt x="3150" y="254"/>
                  </a:cubicBezTo>
                  <a:lnTo>
                    <a:pt x="3140" y="290"/>
                  </a:lnTo>
                  <a:lnTo>
                    <a:pt x="0" y="290"/>
                  </a:lnTo>
                  <a:close/>
                </a:path>
              </a:pathLst>
            </a:custGeom>
            <a:solidFill>
              <a:srgbClr val="FEFFFE">
                <a:alpha val="49019"/>
              </a:srgbClr>
            </a:solidFill>
            <a:ln w="9525">
              <a:noFill/>
              <a:round/>
              <a:headEnd/>
              <a:tailEnd/>
            </a:ln>
          </p:spPr>
          <p:txBody>
            <a:bodyPr wrap="none" anchor="ctr"/>
            <a:lstStyle/>
            <a:p>
              <a:pPr fontAlgn="auto">
                <a:spcBef>
                  <a:spcPts val="0"/>
                </a:spcBef>
                <a:spcAft>
                  <a:spcPts val="0"/>
                </a:spcAft>
                <a:defRPr/>
              </a:pPr>
              <a:endParaRPr lang="en-US">
                <a:latin typeface="+mn-lt"/>
                <a:cs typeface="+mn-cs"/>
              </a:endParaRPr>
            </a:p>
          </p:txBody>
        </p:sp>
        <p:sp>
          <p:nvSpPr>
            <p:cNvPr id="13" name="Rectangle 18"/>
            <p:cNvSpPr>
              <a:spLocks noChangeArrowheads="1"/>
            </p:cNvSpPr>
            <p:nvPr/>
          </p:nvSpPr>
          <p:spPr bwMode="auto">
            <a:xfrm>
              <a:off x="1877" y="3419"/>
              <a:ext cx="858" cy="288"/>
            </a:xfrm>
            <a:prstGeom prst="rect">
              <a:avLst/>
            </a:prstGeom>
            <a:solidFill>
              <a:srgbClr val="FEFFFE">
                <a:alpha val="49019"/>
              </a:srgbClr>
            </a:solidFill>
            <a:ln w="9525">
              <a:noFill/>
              <a:miter lim="800000"/>
              <a:headEnd/>
              <a:tailEnd/>
            </a:ln>
          </p:spPr>
          <p:txBody>
            <a:bodyPr wrap="none" anchor="ctr"/>
            <a:lstStyle/>
            <a:p>
              <a:pPr fontAlgn="auto">
                <a:lnSpc>
                  <a:spcPct val="90000"/>
                </a:lnSpc>
                <a:spcBef>
                  <a:spcPts val="0"/>
                </a:spcBef>
                <a:spcAft>
                  <a:spcPts val="0"/>
                </a:spcAft>
                <a:defRPr/>
              </a:pPr>
              <a:endParaRPr lang="fr-FR">
                <a:solidFill>
                  <a:srgbClr val="7889FB"/>
                </a:solidFill>
                <a:latin typeface="+mn-lt"/>
                <a:cs typeface="+mn-cs"/>
              </a:endParaRPr>
            </a:p>
          </p:txBody>
        </p:sp>
      </p:grpSp>
      <p:sp>
        <p:nvSpPr>
          <p:cNvPr id="150531" name="Rectangle 3"/>
          <p:cNvSpPr>
            <a:spLocks noGrp="1" noChangeArrowheads="1"/>
          </p:cNvSpPr>
          <p:nvPr>
            <p:ph type="ctrTitle"/>
          </p:nvPr>
        </p:nvSpPr>
        <p:spPr>
          <a:xfrm>
            <a:off x="139700" y="1417638"/>
            <a:ext cx="8729663" cy="2011362"/>
          </a:xfrm>
        </p:spPr>
        <p:txBody>
          <a:bodyPr anchor="b"/>
          <a:lstStyle>
            <a:lvl1pPr>
              <a:defRPr sz="3500">
                <a:solidFill>
                  <a:schemeClr val="tx1"/>
                </a:solidFill>
              </a:defRPr>
            </a:lvl1pPr>
          </a:lstStyle>
          <a:p>
            <a:pPr lvl="0"/>
            <a:r>
              <a:rPr lang="en-US" noProof="0" smtClean="0"/>
              <a:t>Click to edit Master title style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77175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63708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168781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11150" y="1806575"/>
            <a:ext cx="4035425" cy="43624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8975" y="1806575"/>
            <a:ext cx="4035425" cy="43624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70556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43676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19655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605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150254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881486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00892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77000" y="992188"/>
            <a:ext cx="2057400" cy="51768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0038" y="992188"/>
            <a:ext cx="6024562" cy="5176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76156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545660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a:xfrm>
            <a:off x="272602" y="1306146"/>
            <a:ext cx="8429625" cy="665162"/>
          </a:xfrm>
        </p:spPr>
        <p:txBody>
          <a:bodyPr/>
          <a:lstStyle>
            <a:lvl1pPr marL="0" indent="0" algn="l" rtl="0" fontAlgn="base">
              <a:spcBef>
                <a:spcPct val="0"/>
              </a:spcBef>
              <a:spcAft>
                <a:spcPct val="0"/>
              </a:spcAft>
              <a:buNone/>
              <a:defRPr lang="en-US" sz="1100" b="1"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smtClean="0"/>
              <a:t>Click to edit Master text styles</a:t>
            </a:r>
            <a:endParaRPr lang="en-US" dirty="0"/>
          </a:p>
        </p:txBody>
      </p:sp>
      <p:sp>
        <p:nvSpPr>
          <p:cNvPr id="24" name="Text Placeholder 14"/>
          <p:cNvSpPr>
            <a:spLocks noGrp="1"/>
          </p:cNvSpPr>
          <p:nvPr>
            <p:ph type="body" sz="quarter" idx="19"/>
          </p:nvPr>
        </p:nvSpPr>
        <p:spPr>
          <a:xfrm>
            <a:off x="290244" y="5732236"/>
            <a:ext cx="2986534" cy="938780"/>
          </a:xfrm>
        </p:spPr>
        <p:txBody>
          <a:bodyPr/>
          <a:lstStyle>
            <a:lvl1pPr marL="114300" indent="-114300" algn="l" rtl="0" eaLnBrk="0" fontAlgn="base" hangingPunct="0">
              <a:spcBef>
                <a:spcPct val="0"/>
              </a:spcBef>
              <a:spcAft>
                <a:spcPct val="0"/>
              </a:spcAft>
              <a:buClr>
                <a:srgbClr val="1260B0"/>
              </a:buClr>
              <a:buSzPct val="125000"/>
              <a:buFont typeface="Arial" pitchFamily="-110" charset="0"/>
              <a:buChar char="•"/>
              <a:tabLst>
                <a:tab pos="457200" algn="l"/>
              </a:tabLst>
              <a:defRPr lang="en-US" sz="10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smtClean="0"/>
              <a:t>Click to edit Master text styles</a:t>
            </a:r>
          </a:p>
        </p:txBody>
      </p:sp>
      <p:sp>
        <p:nvSpPr>
          <p:cNvPr id="22" name="Text Placeholder 14"/>
          <p:cNvSpPr>
            <a:spLocks noGrp="1"/>
          </p:cNvSpPr>
          <p:nvPr>
            <p:ph type="body" sz="quarter" idx="17"/>
          </p:nvPr>
        </p:nvSpPr>
        <p:spPr>
          <a:xfrm>
            <a:off x="5102224" y="5514975"/>
            <a:ext cx="3687763" cy="1224213"/>
          </a:xfrm>
        </p:spPr>
        <p:txBody>
          <a:bodyPr/>
          <a:lstStyle>
            <a:lvl1pPr marL="0" indent="0" algn="l" rtl="0" fontAlgn="base">
              <a:spcBef>
                <a:spcPct val="0"/>
              </a:spcBef>
              <a:spcAft>
                <a:spcPct val="0"/>
              </a:spcAft>
              <a:buNone/>
              <a:defRPr lang="en-US" sz="1000" b="1" kern="1200" dirty="0" smtClean="0">
                <a:solidFill>
                  <a:srgbClr val="1562AE"/>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smtClean="0"/>
              <a:t>Click to edit Master text styles</a:t>
            </a:r>
          </a:p>
        </p:txBody>
      </p:sp>
      <p:sp>
        <p:nvSpPr>
          <p:cNvPr id="18" name="Text Placeholder 14"/>
          <p:cNvSpPr>
            <a:spLocks noGrp="1"/>
          </p:cNvSpPr>
          <p:nvPr>
            <p:ph type="body" sz="quarter" idx="14"/>
          </p:nvPr>
        </p:nvSpPr>
        <p:spPr>
          <a:xfrm>
            <a:off x="278954" y="2307208"/>
            <a:ext cx="2986534" cy="1633164"/>
          </a:xfrm>
        </p:spPr>
        <p:txBody>
          <a:bodyPr/>
          <a:lstStyle>
            <a:lvl1pPr marL="0" indent="0" algn="l" rtl="0" fontAlgn="base">
              <a:spcBef>
                <a:spcPct val="0"/>
              </a:spcBef>
              <a:spcAft>
                <a:spcPct val="0"/>
              </a:spcAft>
              <a:buNone/>
              <a:defRPr lang="en-US" sz="10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smtClean="0"/>
              <a:t>Click to edit Master text styles</a:t>
            </a:r>
          </a:p>
        </p:txBody>
      </p:sp>
      <p:sp>
        <p:nvSpPr>
          <p:cNvPr id="16" name="Text Placeholder 12"/>
          <p:cNvSpPr>
            <a:spLocks noGrp="1"/>
          </p:cNvSpPr>
          <p:nvPr>
            <p:ph type="body" sz="quarter" idx="12"/>
          </p:nvPr>
        </p:nvSpPr>
        <p:spPr>
          <a:xfrm>
            <a:off x="270813" y="2060440"/>
            <a:ext cx="2993594" cy="325437"/>
          </a:xfrm>
        </p:spPr>
        <p:txBody>
          <a:bodyPr/>
          <a:lstStyle>
            <a:lvl1pPr marL="0" indent="0"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smtClean="0"/>
              <a:t>Click to edit Master text styles</a:t>
            </a:r>
          </a:p>
        </p:txBody>
      </p:sp>
      <p:sp>
        <p:nvSpPr>
          <p:cNvPr id="13" name="Text Placeholder 12"/>
          <p:cNvSpPr>
            <a:spLocks noGrp="1"/>
          </p:cNvSpPr>
          <p:nvPr>
            <p:ph type="body" sz="quarter" idx="10"/>
          </p:nvPr>
        </p:nvSpPr>
        <p:spPr>
          <a:xfrm>
            <a:off x="282426" y="906666"/>
            <a:ext cx="8247063" cy="325437"/>
          </a:xfrm>
        </p:spPr>
        <p:txBody>
          <a:bodyPr/>
          <a:lstStyle>
            <a:lvl1pPr marL="0" indent="0" algn="l" rtl="0" eaLnBrk="0" fontAlgn="base" hangingPunct="0">
              <a:spcBef>
                <a:spcPct val="0"/>
              </a:spcBef>
              <a:spcAft>
                <a:spcPct val="0"/>
              </a:spcAft>
              <a:buNone/>
              <a:defRPr lang="en-US" sz="18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dirty="0" smtClean="0"/>
              <a:t>Click to edit Master text styles</a:t>
            </a:r>
            <a:endParaRPr lang="en-US" dirty="0"/>
          </a:p>
        </p:txBody>
      </p:sp>
      <p:sp>
        <p:nvSpPr>
          <p:cNvPr id="17" name="Text Placeholder 12"/>
          <p:cNvSpPr>
            <a:spLocks noGrp="1"/>
          </p:cNvSpPr>
          <p:nvPr>
            <p:ph type="body" sz="quarter" idx="13"/>
          </p:nvPr>
        </p:nvSpPr>
        <p:spPr>
          <a:xfrm>
            <a:off x="3338513" y="2063181"/>
            <a:ext cx="2993594" cy="325437"/>
          </a:xfrm>
        </p:spPr>
        <p:txBody>
          <a:bodyPr/>
          <a:lstStyle>
            <a:lvl1pPr marL="0" indent="0"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smtClean="0"/>
              <a:t>Click to edit Master text styles</a:t>
            </a:r>
          </a:p>
        </p:txBody>
      </p:sp>
      <p:sp>
        <p:nvSpPr>
          <p:cNvPr id="19" name="Text Placeholder 14"/>
          <p:cNvSpPr>
            <a:spLocks noGrp="1"/>
          </p:cNvSpPr>
          <p:nvPr>
            <p:ph type="body" sz="quarter" idx="15"/>
          </p:nvPr>
        </p:nvSpPr>
        <p:spPr>
          <a:xfrm>
            <a:off x="3338716" y="2307208"/>
            <a:ext cx="2986534" cy="1633164"/>
          </a:xfrm>
        </p:spPr>
        <p:txBody>
          <a:bodyPr/>
          <a:lstStyle>
            <a:lvl1pPr marL="0" indent="0" algn="l" rtl="0" fontAlgn="base">
              <a:spcBef>
                <a:spcPct val="0"/>
              </a:spcBef>
              <a:spcAft>
                <a:spcPct val="0"/>
              </a:spcAft>
              <a:buNone/>
              <a:defRPr lang="en-US" sz="10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smtClean="0"/>
              <a:t>Click to edit Master text styles</a:t>
            </a:r>
          </a:p>
        </p:txBody>
      </p:sp>
      <p:sp>
        <p:nvSpPr>
          <p:cNvPr id="21" name="Text Placeholder 20"/>
          <p:cNvSpPr>
            <a:spLocks noGrp="1"/>
          </p:cNvSpPr>
          <p:nvPr>
            <p:ph type="body" sz="quarter" idx="16"/>
          </p:nvPr>
        </p:nvSpPr>
        <p:spPr>
          <a:xfrm>
            <a:off x="5543644" y="4111828"/>
            <a:ext cx="2823012" cy="1246697"/>
          </a:xfrm>
          <a:ln w="25400" cap="flat" cmpd="sng" algn="ctr">
            <a:solidFill>
              <a:srgbClr val="1562AE"/>
            </a:solidFill>
            <a:prstDash val="solid"/>
            <a:miter lim="800000"/>
            <a:headEnd type="none" w="med" len="med"/>
            <a:tailEnd type="none" w="med" len="med"/>
          </a:ln>
        </p:spPr>
        <p:txBody>
          <a:bodyPr>
            <a:noAutofit/>
          </a:bodyPr>
          <a:lstStyle>
            <a:lvl1pPr marL="0" indent="0" algn="l" rtl="0" eaLnBrk="0" fontAlgn="base" hangingPunct="0">
              <a:spcBef>
                <a:spcPct val="0"/>
              </a:spcBef>
              <a:spcAft>
                <a:spcPct val="0"/>
              </a:spcAft>
              <a:buNone/>
              <a:defRPr lang="en-US" sz="1100" b="1" kern="1200" dirty="0" smtClean="0">
                <a:solidFill>
                  <a:schemeClr val="accent3"/>
                </a:solidFill>
                <a:latin typeface="Helvetica" pitchFamily="34" charset="0"/>
                <a:ea typeface="Arial Unicode MS" pitchFamily="34" charset="-128"/>
                <a:cs typeface="Arial Unicode MS" pitchFamily="34" charset="-128"/>
              </a:defRPr>
            </a:lvl1pPr>
            <a:lvl2pPr>
              <a:buSzPct val="120000"/>
              <a:defRPr lang="en-US" sz="1000" kern="1200" dirty="0" smtClean="0">
                <a:solidFill>
                  <a:schemeClr val="bg2"/>
                </a:solidFill>
                <a:latin typeface="Helvetica" pitchFamily="34" charset="0"/>
                <a:ea typeface="Arial Unicode MS" pitchFamily="34" charset="-128"/>
                <a:cs typeface="Arial Unicode MS" pitchFamily="34" charset="-128"/>
              </a:defRPr>
            </a:lvl2pPr>
          </a:lstStyle>
          <a:p>
            <a:pPr lvl="0"/>
            <a:r>
              <a:rPr lang="en-US" dirty="0" smtClean="0"/>
              <a:t>Click to edit Master text styles</a:t>
            </a:r>
          </a:p>
          <a:p>
            <a:pPr lvl="1"/>
            <a:r>
              <a:rPr lang="en-US" dirty="0" smtClean="0"/>
              <a:t>Second level</a:t>
            </a:r>
            <a:endParaRPr lang="en-US" dirty="0"/>
          </a:p>
        </p:txBody>
      </p:sp>
      <p:sp>
        <p:nvSpPr>
          <p:cNvPr id="23" name="Text Placeholder 12"/>
          <p:cNvSpPr>
            <a:spLocks noGrp="1"/>
          </p:cNvSpPr>
          <p:nvPr>
            <p:ph type="body" sz="quarter" idx="18"/>
          </p:nvPr>
        </p:nvSpPr>
        <p:spPr>
          <a:xfrm>
            <a:off x="274662" y="5468229"/>
            <a:ext cx="2993594" cy="325437"/>
          </a:xfrm>
        </p:spPr>
        <p:txBody>
          <a:bodyPr/>
          <a:lstStyle>
            <a:lvl1pPr marL="0" indent="0"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1pPr>
            <a:lvl2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2pPr>
            <a:lvl3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3pPr>
            <a:lvl4pPr algn="l" rtl="0" eaLnBrk="0" fontAlgn="base" hangingPunct="0">
              <a:spcBef>
                <a:spcPct val="0"/>
              </a:spcBef>
              <a:spcAft>
                <a:spcPct val="0"/>
              </a:spcAft>
              <a:buNone/>
              <a:defRPr lang="en-US" sz="1400" b="1" dirty="0" smtClean="0">
                <a:solidFill>
                  <a:srgbClr val="1562AE"/>
                </a:solidFill>
                <a:latin typeface="Helvetica" pitchFamily="-110" charset="0"/>
                <a:ea typeface="+mj-ea"/>
                <a:cs typeface="+mj-cs"/>
              </a:defRPr>
            </a:lvl4pPr>
            <a:lvl5pPr algn="l" rtl="0" eaLnBrk="0" fontAlgn="base" hangingPunct="0">
              <a:spcBef>
                <a:spcPct val="0"/>
              </a:spcBef>
              <a:spcAft>
                <a:spcPct val="0"/>
              </a:spcAft>
              <a:buNone/>
              <a:defRPr lang="en-US" sz="1400" b="1" dirty="0">
                <a:solidFill>
                  <a:srgbClr val="1562AE"/>
                </a:solidFill>
                <a:latin typeface="Helvetica" pitchFamily="-110" charset="0"/>
                <a:ea typeface="+mj-ea"/>
                <a:cs typeface="+mj-cs"/>
              </a:defRPr>
            </a:lvl5pPr>
          </a:lstStyle>
          <a:p>
            <a:pPr lvl="0"/>
            <a:r>
              <a:rPr lang="en-US" dirty="0" smtClean="0"/>
              <a:t>Click to edit Master text styles</a:t>
            </a:r>
            <a:endParaRPr lang="en-US" dirty="0"/>
          </a:p>
        </p:txBody>
      </p:sp>
      <p:sp>
        <p:nvSpPr>
          <p:cNvPr id="29" name="Text Placeholder 14"/>
          <p:cNvSpPr>
            <a:spLocks noGrp="1"/>
          </p:cNvSpPr>
          <p:nvPr>
            <p:ph type="body" sz="quarter" idx="20"/>
          </p:nvPr>
        </p:nvSpPr>
        <p:spPr>
          <a:xfrm>
            <a:off x="278953" y="1471612"/>
            <a:ext cx="8427961" cy="504825"/>
          </a:xfrm>
        </p:spPr>
        <p:txBody>
          <a:bodyPr/>
          <a:lstStyle>
            <a:lvl1pPr marL="0" indent="0"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1pPr>
            <a:lvl2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2pPr>
            <a:lvl3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3pPr>
            <a:lvl4pPr algn="l" rtl="0" fontAlgn="base">
              <a:spcBef>
                <a:spcPct val="0"/>
              </a:spcBef>
              <a:spcAft>
                <a:spcPct val="0"/>
              </a:spcAft>
              <a:buNone/>
              <a:defRPr lang="en-US" sz="1100" kern="1200" dirty="0" smtClean="0">
                <a:solidFill>
                  <a:schemeClr val="bg2"/>
                </a:solidFill>
                <a:latin typeface="Helvetica" pitchFamily="-110" charset="0"/>
                <a:ea typeface="Arial Unicode MS" pitchFamily="-110" charset="0"/>
                <a:cs typeface="Arial Unicode MS" pitchFamily="-110" charset="0"/>
              </a:defRPr>
            </a:lvl4pPr>
            <a:lvl5pPr algn="l" rtl="0" fontAlgn="base">
              <a:spcBef>
                <a:spcPct val="0"/>
              </a:spcBef>
              <a:spcAft>
                <a:spcPct val="0"/>
              </a:spcAft>
              <a:buNone/>
              <a:defRPr lang="en-US" sz="1100" kern="1200" dirty="0">
                <a:solidFill>
                  <a:schemeClr val="bg2"/>
                </a:solidFill>
                <a:latin typeface="Helvetica" pitchFamily="-110" charset="0"/>
                <a:ea typeface="Arial Unicode MS" pitchFamily="-110" charset="0"/>
                <a:cs typeface="Arial Unicode MS" pitchFamily="-110" charset="0"/>
              </a:defRPr>
            </a:lvl5pPr>
          </a:lstStyle>
          <a:p>
            <a:pPr lvl="0"/>
            <a:r>
              <a:rPr lang="en-US" dirty="0" smtClean="0"/>
              <a:t>Click to edit Master text styles</a:t>
            </a:r>
          </a:p>
        </p:txBody>
      </p:sp>
      <p:sp>
        <p:nvSpPr>
          <p:cNvPr id="25" name="Text Placeholder 24"/>
          <p:cNvSpPr>
            <a:spLocks noGrp="1"/>
          </p:cNvSpPr>
          <p:nvPr>
            <p:ph type="body" sz="quarter" idx="21"/>
          </p:nvPr>
        </p:nvSpPr>
        <p:spPr>
          <a:xfrm>
            <a:off x="3314293" y="505451"/>
            <a:ext cx="5184775" cy="276225"/>
          </a:xfrm>
        </p:spPr>
        <p:txBody>
          <a:bodyPr/>
          <a:lstStyle>
            <a:lvl1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1pPr>
            <a:lvl2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2pPr>
            <a:lvl3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3pPr>
            <a:lvl4pPr algn="r" rtl="0" eaLnBrk="0" fontAlgn="base" hangingPunct="0">
              <a:spcBef>
                <a:spcPct val="0"/>
              </a:spcBef>
              <a:spcAft>
                <a:spcPct val="0"/>
              </a:spcAft>
              <a:buNone/>
              <a:defRPr lang="en-US" sz="1100" kern="1200" dirty="0" smtClean="0">
                <a:solidFill>
                  <a:srgbClr val="1562AE"/>
                </a:solidFill>
                <a:latin typeface="Helvetica" pitchFamily="-110" charset="0"/>
                <a:ea typeface="Arial Unicode MS" pitchFamily="-110" charset="0"/>
                <a:cs typeface="Arial Unicode MS" pitchFamily="-110" charset="0"/>
              </a:defRPr>
            </a:lvl4pPr>
            <a:lvl5pPr algn="r" rtl="0" eaLnBrk="0" fontAlgn="base" hangingPunct="0">
              <a:spcBef>
                <a:spcPct val="0"/>
              </a:spcBef>
              <a:spcAft>
                <a:spcPct val="0"/>
              </a:spcAft>
              <a:buNone/>
              <a:defRPr lang="en-US" sz="1100" kern="1200" dirty="0">
                <a:solidFill>
                  <a:srgbClr val="1562AE"/>
                </a:solidFill>
                <a:latin typeface="Helvetica" pitchFamily="-110" charset="0"/>
                <a:ea typeface="Arial Unicode MS" pitchFamily="-110" charset="0"/>
                <a:cs typeface="Arial Unicode MS" pitchFamily="-110"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4216757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4.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ChangeArrowheads="1"/>
          </p:cNvSpPr>
          <p:nvPr/>
        </p:nvSpPr>
        <p:spPr bwMode="auto">
          <a:xfrm>
            <a:off x="0" y="0"/>
            <a:ext cx="9144000" cy="1600200"/>
          </a:xfrm>
          <a:prstGeom prst="rect">
            <a:avLst/>
          </a:prstGeom>
          <a:solidFill>
            <a:srgbClr val="7889FB"/>
          </a:solidFill>
          <a:ln w="9360">
            <a:solidFill>
              <a:srgbClr val="7889FB"/>
            </a:solidFill>
            <a:miter lim="800000"/>
            <a:headEnd/>
            <a:tailEnd/>
          </a:ln>
          <a:effectLst/>
        </p:spPr>
        <p:txBody>
          <a:bodyPr wrap="none" anchor="ctr"/>
          <a:lstStyle/>
          <a:p>
            <a:pPr>
              <a:defRPr/>
            </a:pPr>
            <a:endParaRPr lang="en-US" dirty="0">
              <a:latin typeface="Arial" pitchFamily="34" charset="0"/>
              <a:cs typeface="Arial" pitchFamily="34" charset="0"/>
            </a:endParaRPr>
          </a:p>
        </p:txBody>
      </p:sp>
      <p:sp>
        <p:nvSpPr>
          <p:cNvPr id="2050" name="Rectangle 2"/>
          <p:cNvSpPr>
            <a:spLocks noChangeArrowheads="1"/>
          </p:cNvSpPr>
          <p:nvPr/>
        </p:nvSpPr>
        <p:spPr bwMode="auto">
          <a:xfrm>
            <a:off x="0" y="5257800"/>
            <a:ext cx="9144000" cy="1600200"/>
          </a:xfrm>
          <a:prstGeom prst="rect">
            <a:avLst/>
          </a:prstGeom>
          <a:solidFill>
            <a:srgbClr val="7889FB"/>
          </a:solidFill>
          <a:ln w="9360">
            <a:solidFill>
              <a:srgbClr val="7889FB"/>
            </a:solidFill>
            <a:miter lim="800000"/>
            <a:headEnd/>
            <a:tailEnd/>
          </a:ln>
          <a:effectLst/>
        </p:spPr>
        <p:txBody>
          <a:bodyPr wrap="none" anchor="ctr"/>
          <a:lstStyle/>
          <a:p>
            <a:pPr>
              <a:defRPr/>
            </a:pPr>
            <a:endParaRPr lang="en-US" dirty="0">
              <a:latin typeface="Arial" pitchFamily="34" charset="0"/>
              <a:cs typeface="Arial" pitchFamily="34" charset="0"/>
            </a:endParaRPr>
          </a:p>
        </p:txBody>
      </p:sp>
      <p:sp>
        <p:nvSpPr>
          <p:cNvPr id="2051" name="Text Box 3"/>
          <p:cNvSpPr txBox="1">
            <a:spLocks noChangeArrowheads="1"/>
          </p:cNvSpPr>
          <p:nvPr/>
        </p:nvSpPr>
        <p:spPr bwMode="auto">
          <a:xfrm>
            <a:off x="6821488" y="6096000"/>
            <a:ext cx="2119312" cy="398463"/>
          </a:xfrm>
          <a:prstGeom prst="rect">
            <a:avLst/>
          </a:prstGeom>
          <a:noFill/>
          <a:ln w="21600">
            <a:noFill/>
            <a:round/>
            <a:headEnd/>
            <a:tailEnd/>
          </a:ln>
          <a:effectLst/>
        </p:spPr>
        <p:txBody>
          <a:bodyPr wrap="none" lIns="90000" tIns="46800" rIns="90000" bIns="46800">
            <a:spAutoFit/>
          </a:bodyP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a:solidFill>
                  <a:srgbClr val="FFFFFF"/>
                </a:solidFill>
                <a:latin typeface="Arial" pitchFamily="34" charset="0"/>
                <a:cs typeface="Arial" pitchFamily="34" charset="0"/>
              </a:rPr>
              <a:t>© Copyright IBM Corporation 2009</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US" sz="1000" dirty="0">
              <a:solidFill>
                <a:srgbClr val="FFFFFF"/>
              </a:solidFill>
              <a:latin typeface="Arial" pitchFamily="34" charset="0"/>
              <a:cs typeface="Arial" pitchFamily="34" charset="0"/>
            </a:endParaRPr>
          </a:p>
        </p:txBody>
      </p:sp>
      <p:pic>
        <p:nvPicPr>
          <p:cNvPr id="1029" name="Picture 4"/>
          <p:cNvPicPr>
            <a:picLocks noChangeAspect="1" noChangeArrowheads="1"/>
          </p:cNvPicPr>
          <p:nvPr/>
        </p:nvPicPr>
        <p:blipFill>
          <a:blip r:embed="rId13" cstate="print"/>
          <a:srcRect/>
          <a:stretch>
            <a:fillRect/>
          </a:stretch>
        </p:blipFill>
        <p:spPr bwMode="auto">
          <a:xfrm>
            <a:off x="7524750" y="687388"/>
            <a:ext cx="1001713" cy="400050"/>
          </a:xfrm>
          <a:prstGeom prst="rect">
            <a:avLst/>
          </a:prstGeom>
          <a:noFill/>
          <a:ln w="21600">
            <a:noFill/>
            <a:round/>
            <a:headEnd/>
            <a:tailEnd/>
          </a:ln>
        </p:spPr>
      </p:pic>
      <p:sp>
        <p:nvSpPr>
          <p:cNvPr id="1030" name="Rectangle 5"/>
          <p:cNvSpPr>
            <a:spLocks noGrp="1" noChangeArrowheads="1"/>
          </p:cNvSpPr>
          <p:nvPr>
            <p:ph type="title"/>
          </p:nvPr>
        </p:nvSpPr>
        <p:spPr bwMode="auto">
          <a:xfrm>
            <a:off x="1790700" y="3086100"/>
            <a:ext cx="5321300" cy="901700"/>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title text format</a:t>
            </a:r>
          </a:p>
        </p:txBody>
      </p:sp>
      <p:sp>
        <p:nvSpPr>
          <p:cNvPr id="2054" name="Line 6"/>
          <p:cNvSpPr>
            <a:spLocks noChangeShapeType="1"/>
          </p:cNvSpPr>
          <p:nvPr/>
        </p:nvSpPr>
        <p:spPr bwMode="auto">
          <a:xfrm flipV="1">
            <a:off x="1828800" y="1206500"/>
            <a:ext cx="1588" cy="406400"/>
          </a:xfrm>
          <a:prstGeom prst="line">
            <a:avLst/>
          </a:prstGeom>
          <a:noFill/>
          <a:ln w="9360">
            <a:solidFill>
              <a:srgbClr val="FFFFFF"/>
            </a:solidFill>
            <a:miter lim="800000"/>
            <a:headEnd/>
            <a:tailEnd/>
          </a:ln>
          <a:effectLst/>
        </p:spPr>
        <p:txBody>
          <a:bodyPr/>
          <a:lstStyle/>
          <a:p>
            <a:pPr>
              <a:defRPr/>
            </a:pPr>
            <a:endParaRPr lang="en-US" dirty="0">
              <a:latin typeface="Arial" pitchFamily="34" charset="0"/>
              <a:cs typeface="Arial" pitchFamily="34" charset="0"/>
            </a:endParaRPr>
          </a:p>
        </p:txBody>
      </p:sp>
      <p:sp>
        <p:nvSpPr>
          <p:cNvPr id="2055" name="Rectangle 7"/>
          <p:cNvSpPr>
            <a:spLocks noChangeArrowheads="1"/>
          </p:cNvSpPr>
          <p:nvPr/>
        </p:nvSpPr>
        <p:spPr bwMode="auto">
          <a:xfrm>
            <a:off x="1835150" y="1198563"/>
            <a:ext cx="3679825" cy="406400"/>
          </a:xfrm>
          <a:prstGeom prst="rect">
            <a:avLst/>
          </a:prstGeom>
          <a:noFill/>
          <a:ln w="21600">
            <a:noFill/>
            <a:round/>
            <a:headEnd/>
            <a:tailEnd/>
          </a:ln>
          <a:effectLst/>
        </p:spPr>
        <p:txBody>
          <a:bodyPr wrap="none" lIns="90000" tIns="46800" rIns="90000" bIns="46800" anchor="ct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700" dirty="0">
                <a:solidFill>
                  <a:srgbClr val="FFFFFF"/>
                </a:solidFill>
                <a:latin typeface="Arial" pitchFamily="34" charset="0"/>
                <a:cs typeface="Arial" pitchFamily="34" charset="0"/>
              </a:rPr>
              <a:t> </a:t>
            </a:r>
          </a:p>
        </p:txBody>
      </p:sp>
      <p:sp>
        <p:nvSpPr>
          <p:cNvPr id="2056" name="Line 8"/>
          <p:cNvSpPr>
            <a:spLocks noChangeShapeType="1"/>
          </p:cNvSpPr>
          <p:nvPr/>
        </p:nvSpPr>
        <p:spPr bwMode="auto">
          <a:xfrm flipV="1">
            <a:off x="1828800" y="1185863"/>
            <a:ext cx="1588" cy="427037"/>
          </a:xfrm>
          <a:prstGeom prst="line">
            <a:avLst/>
          </a:prstGeom>
          <a:noFill/>
          <a:ln w="9360">
            <a:solidFill>
              <a:srgbClr val="FFFFFF"/>
            </a:solidFill>
            <a:miter lim="800000"/>
            <a:headEnd/>
            <a:tailEnd/>
          </a:ln>
          <a:effectLst/>
        </p:spPr>
        <p:txBody>
          <a:bodyPr/>
          <a:lstStyle/>
          <a:p>
            <a:pPr>
              <a:defRPr/>
            </a:pPr>
            <a:endParaRPr lang="en-US" dirty="0">
              <a:latin typeface="Arial" pitchFamily="34" charset="0"/>
              <a:cs typeface="Arial" pitchFamily="34" charset="0"/>
            </a:endParaRPr>
          </a:p>
        </p:txBody>
      </p:sp>
      <p:grpSp>
        <p:nvGrpSpPr>
          <p:cNvPr id="1034" name="Group 9"/>
          <p:cNvGrpSpPr>
            <a:grpSpLocks/>
          </p:cNvGrpSpPr>
          <p:nvPr/>
        </p:nvGrpSpPr>
        <p:grpSpPr bwMode="auto">
          <a:xfrm>
            <a:off x="-85725" y="-168275"/>
            <a:ext cx="3317875" cy="1758950"/>
            <a:chOff x="-54" y="-106"/>
            <a:chExt cx="2090" cy="1108"/>
          </a:xfrm>
        </p:grpSpPr>
        <p:sp>
          <p:nvSpPr>
            <p:cNvPr id="2058" name="Oval 10"/>
            <p:cNvSpPr>
              <a:spLocks noChangeArrowheads="1"/>
            </p:cNvSpPr>
            <p:nvPr/>
          </p:nvSpPr>
          <p:spPr bwMode="auto">
            <a:xfrm>
              <a:off x="613" y="206"/>
              <a:ext cx="474" cy="503"/>
            </a:xfrm>
            <a:prstGeom prst="ellipse">
              <a:avLst/>
            </a:prstGeom>
            <a:solidFill>
              <a:srgbClr val="C7CDFD">
                <a:alpha val="28999"/>
              </a:srgbClr>
            </a:solidFill>
            <a:ln w="9525">
              <a:noFill/>
              <a:round/>
              <a:headEnd/>
              <a:tailEnd/>
            </a:ln>
            <a:effectLst/>
          </p:spPr>
          <p:txBody>
            <a:bodyPr wrap="none" anchor="ctr"/>
            <a:lstStyle/>
            <a:p>
              <a:pPr>
                <a:defRPr/>
              </a:pPr>
              <a:endParaRPr lang="en-US" dirty="0">
                <a:latin typeface="Arial" pitchFamily="34" charset="0"/>
                <a:cs typeface="Arial" pitchFamily="34" charset="0"/>
              </a:endParaRPr>
            </a:p>
          </p:txBody>
        </p:sp>
        <p:sp>
          <p:nvSpPr>
            <p:cNvPr id="2059" name="Oval 11"/>
            <p:cNvSpPr>
              <a:spLocks noChangeArrowheads="1"/>
            </p:cNvSpPr>
            <p:nvPr/>
          </p:nvSpPr>
          <p:spPr bwMode="auto">
            <a:xfrm>
              <a:off x="-54" y="696"/>
              <a:ext cx="248" cy="263"/>
            </a:xfrm>
            <a:prstGeom prst="ellipse">
              <a:avLst/>
            </a:prstGeom>
            <a:solidFill>
              <a:srgbClr val="C7CDFD">
                <a:alpha val="28999"/>
              </a:srgbClr>
            </a:solidFill>
            <a:ln w="9525">
              <a:noFill/>
              <a:round/>
              <a:headEnd/>
              <a:tailEnd/>
            </a:ln>
            <a:effectLst/>
          </p:spPr>
          <p:txBody>
            <a:bodyPr wrap="none" anchor="ctr"/>
            <a:lstStyle/>
            <a:p>
              <a:pPr>
                <a:defRPr/>
              </a:pPr>
              <a:endParaRPr lang="en-US" dirty="0">
                <a:latin typeface="Arial" pitchFamily="34" charset="0"/>
                <a:cs typeface="Arial" pitchFamily="34" charset="0"/>
              </a:endParaRPr>
            </a:p>
          </p:txBody>
        </p:sp>
        <p:sp>
          <p:nvSpPr>
            <p:cNvPr id="2060" name="Oval 12"/>
            <p:cNvSpPr>
              <a:spLocks noChangeArrowheads="1"/>
            </p:cNvSpPr>
            <p:nvPr/>
          </p:nvSpPr>
          <p:spPr bwMode="auto">
            <a:xfrm>
              <a:off x="335" y="662"/>
              <a:ext cx="320" cy="340"/>
            </a:xfrm>
            <a:prstGeom prst="ellipse">
              <a:avLst/>
            </a:prstGeom>
            <a:solidFill>
              <a:srgbClr val="C7CDFD">
                <a:alpha val="28999"/>
              </a:srgbClr>
            </a:solidFill>
            <a:ln w="9525">
              <a:noFill/>
              <a:round/>
              <a:headEnd/>
              <a:tailEnd/>
            </a:ln>
            <a:effectLst/>
          </p:spPr>
          <p:txBody>
            <a:bodyPr wrap="none" anchor="ctr"/>
            <a:lstStyle/>
            <a:p>
              <a:pPr>
                <a:defRPr/>
              </a:pPr>
              <a:endParaRPr lang="en-US" dirty="0">
                <a:latin typeface="Arial" pitchFamily="34" charset="0"/>
                <a:cs typeface="Arial" pitchFamily="34" charset="0"/>
              </a:endParaRPr>
            </a:p>
          </p:txBody>
        </p:sp>
        <p:sp>
          <p:nvSpPr>
            <p:cNvPr id="2061" name="Oval 13"/>
            <p:cNvSpPr>
              <a:spLocks noChangeArrowheads="1"/>
            </p:cNvSpPr>
            <p:nvPr/>
          </p:nvSpPr>
          <p:spPr bwMode="auto">
            <a:xfrm>
              <a:off x="1085" y="-106"/>
              <a:ext cx="320" cy="340"/>
            </a:xfrm>
            <a:prstGeom prst="ellipse">
              <a:avLst/>
            </a:prstGeom>
            <a:solidFill>
              <a:srgbClr val="C7CDFD">
                <a:alpha val="28999"/>
              </a:srgbClr>
            </a:solidFill>
            <a:ln w="9525">
              <a:noFill/>
              <a:round/>
              <a:headEnd/>
              <a:tailEnd/>
            </a:ln>
            <a:effectLst/>
          </p:spPr>
          <p:txBody>
            <a:bodyPr wrap="none" anchor="ctr"/>
            <a:lstStyle/>
            <a:p>
              <a:pPr>
                <a:defRPr/>
              </a:pPr>
              <a:endParaRPr lang="en-US" dirty="0">
                <a:latin typeface="Arial" pitchFamily="34" charset="0"/>
                <a:cs typeface="Arial" pitchFamily="34" charset="0"/>
              </a:endParaRPr>
            </a:p>
          </p:txBody>
        </p:sp>
        <p:sp>
          <p:nvSpPr>
            <p:cNvPr id="2062" name="Oval 14"/>
            <p:cNvSpPr>
              <a:spLocks noChangeArrowheads="1"/>
            </p:cNvSpPr>
            <p:nvPr/>
          </p:nvSpPr>
          <p:spPr bwMode="auto">
            <a:xfrm>
              <a:off x="1554" y="-42"/>
              <a:ext cx="248" cy="263"/>
            </a:xfrm>
            <a:prstGeom prst="ellipse">
              <a:avLst/>
            </a:prstGeom>
            <a:solidFill>
              <a:srgbClr val="C7CDFD">
                <a:alpha val="28999"/>
              </a:srgbClr>
            </a:solidFill>
            <a:ln w="9525">
              <a:noFill/>
              <a:round/>
              <a:headEnd/>
              <a:tailEnd/>
            </a:ln>
            <a:effectLst/>
          </p:spPr>
          <p:txBody>
            <a:bodyPr wrap="none" anchor="ctr"/>
            <a:lstStyle/>
            <a:p>
              <a:pPr>
                <a:defRPr/>
              </a:pPr>
              <a:endParaRPr lang="en-US" dirty="0">
                <a:latin typeface="Arial" pitchFamily="34" charset="0"/>
                <a:cs typeface="Arial" pitchFamily="34" charset="0"/>
              </a:endParaRPr>
            </a:p>
          </p:txBody>
        </p:sp>
        <p:sp>
          <p:nvSpPr>
            <p:cNvPr id="2063" name="Oval 15"/>
            <p:cNvSpPr>
              <a:spLocks noChangeArrowheads="1"/>
            </p:cNvSpPr>
            <p:nvPr/>
          </p:nvSpPr>
          <p:spPr bwMode="auto">
            <a:xfrm>
              <a:off x="1860" y="232"/>
              <a:ext cx="176" cy="187"/>
            </a:xfrm>
            <a:prstGeom prst="ellipse">
              <a:avLst/>
            </a:prstGeom>
            <a:solidFill>
              <a:srgbClr val="C7CDFD">
                <a:alpha val="28999"/>
              </a:srgbClr>
            </a:solidFill>
            <a:ln w="9525">
              <a:noFill/>
              <a:round/>
              <a:headEnd/>
              <a:tailEnd/>
            </a:ln>
            <a:effectLst/>
          </p:spPr>
          <p:txBody>
            <a:bodyPr wrap="none" anchor="ctr"/>
            <a:lstStyle/>
            <a:p>
              <a:pPr>
                <a:defRPr/>
              </a:pPr>
              <a:endParaRPr lang="en-US" dirty="0">
                <a:latin typeface="Arial" pitchFamily="34" charset="0"/>
                <a:cs typeface="Arial" pitchFamily="34" charset="0"/>
              </a:endParaRPr>
            </a:p>
          </p:txBody>
        </p:sp>
      </p:grpSp>
      <p:pic>
        <p:nvPicPr>
          <p:cNvPr id="1035" name="Picture 16"/>
          <p:cNvPicPr>
            <a:picLocks noChangeAspect="1" noChangeArrowheads="1"/>
          </p:cNvPicPr>
          <p:nvPr/>
        </p:nvPicPr>
        <p:blipFill>
          <a:blip r:embed="rId13" cstate="print"/>
          <a:srcRect/>
          <a:stretch>
            <a:fillRect/>
          </a:stretch>
        </p:blipFill>
        <p:spPr bwMode="auto">
          <a:xfrm>
            <a:off x="7524750" y="687388"/>
            <a:ext cx="1001713" cy="400050"/>
          </a:xfrm>
          <a:prstGeom prst="rect">
            <a:avLst/>
          </a:prstGeom>
          <a:noFill/>
          <a:ln w="21600">
            <a:noFill/>
            <a:round/>
            <a:headEnd/>
            <a:tailEnd/>
          </a:ln>
        </p:spPr>
      </p:pic>
      <p:sp>
        <p:nvSpPr>
          <p:cNvPr id="2065" name="Line 17"/>
          <p:cNvSpPr>
            <a:spLocks noChangeShapeType="1"/>
          </p:cNvSpPr>
          <p:nvPr/>
        </p:nvSpPr>
        <p:spPr bwMode="auto">
          <a:xfrm flipV="1">
            <a:off x="1863725" y="4205288"/>
            <a:ext cx="1588" cy="966787"/>
          </a:xfrm>
          <a:prstGeom prst="line">
            <a:avLst/>
          </a:prstGeom>
          <a:noFill/>
          <a:ln w="12600">
            <a:solidFill>
              <a:srgbClr val="061DC8"/>
            </a:solidFill>
            <a:miter lim="800000"/>
            <a:headEnd/>
            <a:tailEnd/>
          </a:ln>
          <a:effectLst/>
        </p:spPr>
        <p:txBody>
          <a:bodyPr/>
          <a:lstStyle/>
          <a:p>
            <a:pPr>
              <a:defRPr/>
            </a:pPr>
            <a:endParaRPr lang="en-US" dirty="0">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457200" rtl="0" eaLnBrk="0" fontAlgn="base" hangingPunct="0">
        <a:spcBef>
          <a:spcPct val="0"/>
        </a:spcBef>
        <a:spcAft>
          <a:spcPct val="0"/>
        </a:spcAft>
        <a:buClr>
          <a:srgbClr val="000000"/>
        </a:buClr>
        <a:buSzPct val="100000"/>
        <a:buFont typeface="Times New Roman" pitchFamily="18" charset="0"/>
        <a:defRPr sz="4400" b="1">
          <a:solidFill>
            <a:srgbClr val="727272"/>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itchFamily="18" charset="0"/>
        <a:defRPr sz="4400" b="1">
          <a:solidFill>
            <a:srgbClr val="727272"/>
          </a:solidFill>
          <a:latin typeface="Arial" pitchFamily="34" charset="0"/>
          <a:cs typeface="Arial" pitchFamily="34" charset="0"/>
        </a:defRPr>
      </a:lvl2pPr>
      <a:lvl3pPr algn="l" defTabSz="457200" rtl="0" eaLnBrk="0" fontAlgn="base" hangingPunct="0">
        <a:spcBef>
          <a:spcPct val="0"/>
        </a:spcBef>
        <a:spcAft>
          <a:spcPct val="0"/>
        </a:spcAft>
        <a:buClr>
          <a:srgbClr val="000000"/>
        </a:buClr>
        <a:buSzPct val="100000"/>
        <a:buFont typeface="Times New Roman" pitchFamily="18" charset="0"/>
        <a:defRPr sz="4400" b="1">
          <a:solidFill>
            <a:srgbClr val="727272"/>
          </a:solidFill>
          <a:latin typeface="Arial" pitchFamily="34" charset="0"/>
          <a:cs typeface="Arial" pitchFamily="34" charset="0"/>
        </a:defRPr>
      </a:lvl3pPr>
      <a:lvl4pPr algn="l" defTabSz="457200" rtl="0" eaLnBrk="0" fontAlgn="base" hangingPunct="0">
        <a:spcBef>
          <a:spcPct val="0"/>
        </a:spcBef>
        <a:spcAft>
          <a:spcPct val="0"/>
        </a:spcAft>
        <a:buClr>
          <a:srgbClr val="000000"/>
        </a:buClr>
        <a:buSzPct val="100000"/>
        <a:buFont typeface="Times New Roman" pitchFamily="18" charset="0"/>
        <a:defRPr sz="4400" b="1">
          <a:solidFill>
            <a:srgbClr val="727272"/>
          </a:solidFill>
          <a:latin typeface="Arial" pitchFamily="34" charset="0"/>
          <a:cs typeface="Arial" pitchFamily="34" charset="0"/>
        </a:defRPr>
      </a:lvl4pPr>
      <a:lvl5pPr algn="l" defTabSz="457200" rtl="0" eaLnBrk="0" fontAlgn="base" hangingPunct="0">
        <a:spcBef>
          <a:spcPct val="0"/>
        </a:spcBef>
        <a:spcAft>
          <a:spcPct val="0"/>
        </a:spcAft>
        <a:buClr>
          <a:srgbClr val="000000"/>
        </a:buClr>
        <a:buSzPct val="100000"/>
        <a:buFont typeface="Times New Roman" pitchFamily="18" charset="0"/>
        <a:defRPr sz="4400" b="1">
          <a:solidFill>
            <a:srgbClr val="727272"/>
          </a:solidFill>
          <a:latin typeface="Arial" pitchFamily="34" charset="0"/>
          <a:cs typeface="Arial" pitchFamily="34" charset="0"/>
        </a:defRPr>
      </a:lvl5pPr>
      <a:lvl6pPr marL="2514600" indent="-228600" algn="l" defTabSz="457200" rtl="0" fontAlgn="base">
        <a:spcBef>
          <a:spcPct val="0"/>
        </a:spcBef>
        <a:spcAft>
          <a:spcPct val="0"/>
        </a:spcAft>
        <a:buClr>
          <a:srgbClr val="000000"/>
        </a:buClr>
        <a:buSzPct val="100000"/>
        <a:buFont typeface="Times New Roman" pitchFamily="18" charset="0"/>
        <a:defRPr b="1">
          <a:solidFill>
            <a:srgbClr val="727272"/>
          </a:solidFill>
          <a:latin typeface="Arial" pitchFamily="34" charset="0"/>
          <a:cs typeface="Arial" pitchFamily="34" charset="0"/>
        </a:defRPr>
      </a:lvl6pPr>
      <a:lvl7pPr marL="2971800" indent="-228600" algn="l" defTabSz="457200" rtl="0" fontAlgn="base">
        <a:spcBef>
          <a:spcPct val="0"/>
        </a:spcBef>
        <a:spcAft>
          <a:spcPct val="0"/>
        </a:spcAft>
        <a:buClr>
          <a:srgbClr val="000000"/>
        </a:buClr>
        <a:buSzPct val="100000"/>
        <a:buFont typeface="Times New Roman" pitchFamily="18" charset="0"/>
        <a:defRPr b="1">
          <a:solidFill>
            <a:srgbClr val="727272"/>
          </a:solidFill>
          <a:latin typeface="Arial" pitchFamily="34" charset="0"/>
          <a:cs typeface="Arial" pitchFamily="34" charset="0"/>
        </a:defRPr>
      </a:lvl7pPr>
      <a:lvl8pPr marL="3429000" indent="-228600" algn="l" defTabSz="457200" rtl="0" fontAlgn="base">
        <a:spcBef>
          <a:spcPct val="0"/>
        </a:spcBef>
        <a:spcAft>
          <a:spcPct val="0"/>
        </a:spcAft>
        <a:buClr>
          <a:srgbClr val="000000"/>
        </a:buClr>
        <a:buSzPct val="100000"/>
        <a:buFont typeface="Times New Roman" pitchFamily="18" charset="0"/>
        <a:defRPr b="1">
          <a:solidFill>
            <a:srgbClr val="727272"/>
          </a:solidFill>
          <a:latin typeface="Arial" pitchFamily="34" charset="0"/>
          <a:cs typeface="Arial" pitchFamily="34" charset="0"/>
        </a:defRPr>
      </a:lvl8pPr>
      <a:lvl9pPr marL="3886200" indent="-228600" algn="l" defTabSz="457200" rtl="0" fontAlgn="base">
        <a:spcBef>
          <a:spcPct val="0"/>
        </a:spcBef>
        <a:spcAft>
          <a:spcPct val="0"/>
        </a:spcAft>
        <a:buClr>
          <a:srgbClr val="000000"/>
        </a:buClr>
        <a:buSzPct val="100000"/>
        <a:buFont typeface="Times New Roman" pitchFamily="18" charset="0"/>
        <a:defRPr b="1">
          <a:solidFill>
            <a:srgbClr val="727272"/>
          </a:solidFill>
          <a:latin typeface="Arial" pitchFamily="34" charset="0"/>
          <a:cs typeface="Arial" pitchFamily="34" charset="0"/>
        </a:defRPr>
      </a:lvl9pPr>
    </p:titleStyle>
    <p:bodyStyle>
      <a:lvl1pPr marL="342900" indent="-342900" algn="l" defTabSz="457200" rtl="0" eaLnBrk="0" fontAlgn="base" hangingPunct="0">
        <a:spcBef>
          <a:spcPts val="500"/>
        </a:spcBef>
        <a:spcAft>
          <a:spcPct val="0"/>
        </a:spcAft>
        <a:buClr>
          <a:srgbClr val="000000"/>
        </a:buClr>
        <a:buSzPct val="100000"/>
        <a:buFont typeface="Times New Roman" pitchFamily="18" charset="0"/>
        <a:buChar char="•"/>
        <a:defRPr sz="2000">
          <a:solidFill>
            <a:srgbClr val="727272"/>
          </a:solidFill>
          <a:latin typeface="+mn-lt"/>
          <a:ea typeface="+mn-ea"/>
          <a:cs typeface="+mn-cs"/>
        </a:defRPr>
      </a:lvl1pPr>
      <a:lvl2pPr marL="742950" indent="-285750" algn="ctr" defTabSz="457200" rtl="0" eaLnBrk="0" fontAlgn="base" hangingPunct="0">
        <a:spcBef>
          <a:spcPts val="400"/>
        </a:spcBef>
        <a:spcAft>
          <a:spcPct val="0"/>
        </a:spcAft>
        <a:buClr>
          <a:srgbClr val="000000"/>
        </a:buClr>
        <a:buSzPct val="100000"/>
        <a:buFont typeface="Times New Roman" pitchFamily="18" charset="0"/>
        <a:buChar char="–"/>
        <a:defRPr sz="1600">
          <a:solidFill>
            <a:srgbClr val="000000"/>
          </a:solidFill>
          <a:latin typeface="+mn-lt"/>
          <a:cs typeface="+mn-cs"/>
        </a:defRPr>
      </a:lvl2pPr>
      <a:lvl3pPr marL="1143000" indent="-228600" algn="ctr" defTabSz="457200" rtl="0" eaLnBrk="0" fontAlgn="base" hangingPunct="0">
        <a:spcBef>
          <a:spcPts val="350"/>
        </a:spcBef>
        <a:spcAft>
          <a:spcPct val="0"/>
        </a:spcAft>
        <a:buClr>
          <a:srgbClr val="000000"/>
        </a:buClr>
        <a:buSzPct val="100000"/>
        <a:buFont typeface="Times New Roman" pitchFamily="18" charset="0"/>
        <a:buChar char="•"/>
        <a:defRPr sz="1400">
          <a:solidFill>
            <a:srgbClr val="000000"/>
          </a:solidFill>
          <a:latin typeface="+mn-lt"/>
          <a:cs typeface="+mn-cs"/>
        </a:defRPr>
      </a:lvl3pPr>
      <a:lvl4pPr marL="1600200" indent="-228600" algn="ctr" defTabSz="457200" rtl="0" eaLnBrk="0" fontAlgn="base" hangingPunct="0">
        <a:spcBef>
          <a:spcPts val="300"/>
        </a:spcBef>
        <a:spcAft>
          <a:spcPct val="0"/>
        </a:spcAft>
        <a:buClr>
          <a:srgbClr val="000000"/>
        </a:buClr>
        <a:buSzPct val="100000"/>
        <a:buFont typeface="Times New Roman" pitchFamily="18" charset="0"/>
        <a:buChar char="–"/>
        <a:defRPr sz="1200">
          <a:solidFill>
            <a:srgbClr val="000000"/>
          </a:solidFill>
          <a:latin typeface="+mn-lt"/>
          <a:cs typeface="+mn-cs"/>
        </a:defRPr>
      </a:lvl4pPr>
      <a:lvl5pPr marL="2057400" indent="-228600" algn="ctr" defTabSz="457200" rtl="0" eaLnBrk="0" fontAlgn="base" hangingPunct="0">
        <a:spcBef>
          <a:spcPts val="250"/>
        </a:spcBef>
        <a:spcAft>
          <a:spcPct val="0"/>
        </a:spcAft>
        <a:buClr>
          <a:srgbClr val="000000"/>
        </a:buClr>
        <a:buSzPct val="100000"/>
        <a:buFont typeface="Times New Roman" pitchFamily="18" charset="0"/>
        <a:buChar char="»"/>
        <a:defRPr sz="1000">
          <a:solidFill>
            <a:srgbClr val="000000"/>
          </a:solidFill>
          <a:latin typeface="+mn-lt"/>
          <a:cs typeface="+mn-cs"/>
        </a:defRPr>
      </a:lvl5pPr>
      <a:lvl6pPr marL="2514600" indent="-228600" algn="ctr" defTabSz="457200" rtl="0" fontAlgn="base">
        <a:spcBef>
          <a:spcPts val="250"/>
        </a:spcBef>
        <a:spcAft>
          <a:spcPct val="0"/>
        </a:spcAft>
        <a:buClr>
          <a:srgbClr val="000000"/>
        </a:buClr>
        <a:buSzPct val="100000"/>
        <a:buFont typeface="Times New Roman" pitchFamily="18" charset="0"/>
        <a:buChar char="»"/>
        <a:defRPr sz="1000">
          <a:solidFill>
            <a:srgbClr val="000000"/>
          </a:solidFill>
          <a:latin typeface="+mn-lt"/>
          <a:cs typeface="+mn-cs"/>
        </a:defRPr>
      </a:lvl6pPr>
      <a:lvl7pPr marL="2971800" indent="-228600" algn="ctr" defTabSz="457200" rtl="0" fontAlgn="base">
        <a:spcBef>
          <a:spcPts val="250"/>
        </a:spcBef>
        <a:spcAft>
          <a:spcPct val="0"/>
        </a:spcAft>
        <a:buClr>
          <a:srgbClr val="000000"/>
        </a:buClr>
        <a:buSzPct val="100000"/>
        <a:buFont typeface="Times New Roman" pitchFamily="18" charset="0"/>
        <a:buChar char="»"/>
        <a:defRPr sz="1000">
          <a:solidFill>
            <a:srgbClr val="000000"/>
          </a:solidFill>
          <a:latin typeface="+mn-lt"/>
          <a:cs typeface="+mn-cs"/>
        </a:defRPr>
      </a:lvl7pPr>
      <a:lvl8pPr marL="3429000" indent="-228600" algn="ctr" defTabSz="457200" rtl="0" fontAlgn="base">
        <a:spcBef>
          <a:spcPts val="250"/>
        </a:spcBef>
        <a:spcAft>
          <a:spcPct val="0"/>
        </a:spcAft>
        <a:buClr>
          <a:srgbClr val="000000"/>
        </a:buClr>
        <a:buSzPct val="100000"/>
        <a:buFont typeface="Times New Roman" pitchFamily="18" charset="0"/>
        <a:buChar char="»"/>
        <a:defRPr sz="1000">
          <a:solidFill>
            <a:srgbClr val="000000"/>
          </a:solidFill>
          <a:latin typeface="+mn-lt"/>
          <a:cs typeface="+mn-cs"/>
        </a:defRPr>
      </a:lvl8pPr>
      <a:lvl9pPr marL="3886200" indent="-228600" algn="ctr" defTabSz="457200" rtl="0" fontAlgn="base">
        <a:spcBef>
          <a:spcPts val="250"/>
        </a:spcBef>
        <a:spcAft>
          <a:spcPct val="0"/>
        </a:spcAft>
        <a:buClr>
          <a:srgbClr val="000000"/>
        </a:buClr>
        <a:buSzPct val="100000"/>
        <a:buFont typeface="Times New Roman" pitchFamily="18" charset="0"/>
        <a:buChar char="»"/>
        <a:defRPr sz="1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1" name="Rectangle 1"/>
          <p:cNvSpPr>
            <a:spLocks noChangeArrowheads="1"/>
          </p:cNvSpPr>
          <p:nvPr/>
        </p:nvSpPr>
        <p:spPr bwMode="auto">
          <a:xfrm>
            <a:off x="0" y="0"/>
            <a:ext cx="9140825" cy="384175"/>
          </a:xfrm>
          <a:prstGeom prst="rect">
            <a:avLst/>
          </a:prstGeom>
          <a:solidFill>
            <a:srgbClr val="7889FB"/>
          </a:solidFill>
          <a:ln w="3240">
            <a:solidFill>
              <a:srgbClr val="7889FB"/>
            </a:solidFill>
            <a:miter lim="800000"/>
            <a:headEnd/>
            <a:tailEnd/>
          </a:ln>
          <a:effectLst/>
        </p:spPr>
        <p:txBody>
          <a:bodyPr wrap="none" anchor="ctr"/>
          <a:lstStyle/>
          <a:p>
            <a:pPr>
              <a:defRPr/>
            </a:pPr>
            <a:endParaRPr lang="en-US" dirty="0">
              <a:latin typeface="Arial" pitchFamily="34" charset="0"/>
              <a:cs typeface="Arial" pitchFamily="34" charset="0"/>
            </a:endParaRPr>
          </a:p>
        </p:txBody>
      </p:sp>
      <p:sp>
        <p:nvSpPr>
          <p:cNvPr id="5122" name="Rectangle 2"/>
          <p:cNvSpPr>
            <a:spLocks noChangeArrowheads="1"/>
          </p:cNvSpPr>
          <p:nvPr/>
        </p:nvSpPr>
        <p:spPr bwMode="auto">
          <a:xfrm>
            <a:off x="0" y="6470650"/>
            <a:ext cx="9140825" cy="384175"/>
          </a:xfrm>
          <a:prstGeom prst="rect">
            <a:avLst/>
          </a:prstGeom>
          <a:solidFill>
            <a:srgbClr val="7889FB"/>
          </a:solidFill>
          <a:ln w="3240">
            <a:solidFill>
              <a:srgbClr val="7889FB"/>
            </a:solidFill>
            <a:miter lim="800000"/>
            <a:headEnd/>
            <a:tailEnd/>
          </a:ln>
          <a:effectLst/>
        </p:spPr>
        <p:txBody>
          <a:bodyPr wrap="none" anchor="ctr"/>
          <a:lstStyle/>
          <a:p>
            <a:pPr>
              <a:defRPr/>
            </a:pPr>
            <a:endParaRPr lang="en-US" dirty="0">
              <a:latin typeface="Arial" pitchFamily="34" charset="0"/>
              <a:cs typeface="Arial" pitchFamily="34" charset="0"/>
            </a:endParaRPr>
          </a:p>
        </p:txBody>
      </p:sp>
      <p:sp>
        <p:nvSpPr>
          <p:cNvPr id="2052" name="Rectangle 3"/>
          <p:cNvSpPr>
            <a:spLocks noGrp="1" noChangeArrowheads="1"/>
          </p:cNvSpPr>
          <p:nvPr>
            <p:ph type="title"/>
          </p:nvPr>
        </p:nvSpPr>
        <p:spPr bwMode="auto">
          <a:xfrm>
            <a:off x="153988" y="871538"/>
            <a:ext cx="8232775" cy="485775"/>
          </a:xfrm>
          <a:prstGeom prst="rect">
            <a:avLst/>
          </a:prstGeom>
          <a:noFill/>
          <a:ln w="9525">
            <a:noFill/>
            <a:round/>
            <a:headEnd/>
            <a:tailEnd/>
          </a:ln>
        </p:spPr>
        <p:txBody>
          <a:bodyPr vert="horz" wrap="square" lIns="90000" tIns="46800" rIns="90000" bIns="46800" numCol="1" anchor="b" anchorCtr="0" compatLnSpc="1">
            <a:prstTxWarp prst="textNoShape">
              <a:avLst/>
            </a:prstTxWarp>
          </a:bodyPr>
          <a:lstStyle/>
          <a:p>
            <a:pPr lvl="0"/>
            <a:r>
              <a:rPr lang="en-GB" smtClean="0"/>
              <a:t>Click to edit the title text format</a:t>
            </a:r>
          </a:p>
        </p:txBody>
      </p:sp>
      <p:sp>
        <p:nvSpPr>
          <p:cNvPr id="2053" name="Rectangle 4"/>
          <p:cNvSpPr>
            <a:spLocks noGrp="1" noChangeArrowheads="1"/>
          </p:cNvSpPr>
          <p:nvPr>
            <p:ph type="body" idx="1"/>
          </p:nvPr>
        </p:nvSpPr>
        <p:spPr bwMode="auto">
          <a:xfrm>
            <a:off x="685800" y="1776413"/>
            <a:ext cx="7762875" cy="388937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5125" name="Rectangle 5"/>
          <p:cNvSpPr>
            <a:spLocks noChangeArrowheads="1"/>
          </p:cNvSpPr>
          <p:nvPr/>
        </p:nvSpPr>
        <p:spPr bwMode="auto">
          <a:xfrm>
            <a:off x="5724525" y="6499225"/>
            <a:ext cx="3306763" cy="246063"/>
          </a:xfrm>
          <a:prstGeom prst="rect">
            <a:avLst/>
          </a:prstGeom>
          <a:noFill/>
          <a:ln w="21600">
            <a:noFill/>
            <a:round/>
            <a:headEnd/>
            <a:tailEnd/>
          </a:ln>
          <a:effectLst/>
        </p:spPr>
        <p:txBody>
          <a:bodyPr lIns="90000" tIns="46800" rIns="90000" bIns="46800">
            <a:spAutoFit/>
          </a:bodyPr>
          <a:lstStyle/>
          <a:p>
            <a:pPr algn="r" eaLnBrk="0" hangingPunct="0">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a:solidFill>
                  <a:srgbClr val="FFFFFF"/>
                </a:solidFill>
                <a:latin typeface="Arial" pitchFamily="34" charset="0"/>
                <a:cs typeface="Arial" pitchFamily="34" charset="0"/>
              </a:rPr>
              <a:t>© 2010 IBM Corporation</a:t>
            </a:r>
          </a:p>
        </p:txBody>
      </p:sp>
      <p:pic>
        <p:nvPicPr>
          <p:cNvPr id="2055" name="Picture 6"/>
          <p:cNvPicPr>
            <a:picLocks noChangeAspect="1" noChangeArrowheads="1"/>
          </p:cNvPicPr>
          <p:nvPr/>
        </p:nvPicPr>
        <p:blipFill>
          <a:blip r:embed="rId13" cstate="print"/>
          <a:srcRect r="6656"/>
          <a:stretch>
            <a:fillRect/>
          </a:stretch>
        </p:blipFill>
        <p:spPr bwMode="auto">
          <a:xfrm>
            <a:off x="8461375" y="61913"/>
            <a:ext cx="622300" cy="247650"/>
          </a:xfrm>
          <a:prstGeom prst="rect">
            <a:avLst/>
          </a:prstGeom>
          <a:noFill/>
          <a:ln w="21600">
            <a:noFill/>
            <a:round/>
            <a:headEnd/>
            <a:tailEnd/>
          </a:ln>
        </p:spPr>
      </p:pic>
      <p:sp>
        <p:nvSpPr>
          <p:cNvPr id="5127" name="Text Box 7"/>
          <p:cNvSpPr txBox="1">
            <a:spLocks noChangeArrowheads="1"/>
          </p:cNvSpPr>
          <p:nvPr/>
        </p:nvSpPr>
        <p:spPr bwMode="auto">
          <a:xfrm>
            <a:off x="179388" y="6453188"/>
            <a:ext cx="936625" cy="368300"/>
          </a:xfrm>
          <a:prstGeom prst="rect">
            <a:avLst/>
          </a:prstGeom>
          <a:noFill/>
          <a:ln w="21600">
            <a:noFill/>
            <a:round/>
            <a:headEnd/>
            <a:tailEnd/>
          </a:ln>
          <a:effectLst/>
        </p:spPr>
        <p:txBody>
          <a:bodyPr lIns="90000" tIns="46800" rIns="90000" bIns="46800">
            <a:spAutoFit/>
          </a:bodyPr>
          <a:lstStyle/>
          <a:p>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fld id="{E77DD50A-AEA5-47DC-8B65-E1AB3B7C5BD0}" type="slidenum">
              <a:rPr lang="en-US" b="1">
                <a:solidFill>
                  <a:srgbClr val="FFFFFF"/>
                </a:solidFill>
                <a:latin typeface="Arial" pitchFamily="34" charset="0"/>
                <a:cs typeface="Arial" pitchFamily="34" charset="0"/>
              </a:rPr>
              <a:pPr>
                <a:spcBef>
                  <a:spcPts val="1125"/>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t>‹#›</a:t>
            </a:fld>
            <a:endParaRPr lang="en-US" b="1" dirty="0">
              <a:solidFill>
                <a:srgbClr val="FFFFFF"/>
              </a:solidFill>
              <a:latin typeface="Arial"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7889FB"/>
          </a:solidFill>
          <a:latin typeface="+mj-lt"/>
          <a:ea typeface="+mj-ea"/>
          <a:cs typeface="+mj-cs"/>
        </a:defRPr>
      </a:lvl1pPr>
      <a:lvl2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7889FB"/>
          </a:solidFill>
          <a:latin typeface="Arial" pitchFamily="34" charset="0"/>
          <a:cs typeface="Arial" pitchFamily="34" charset="0"/>
        </a:defRPr>
      </a:lvl2pPr>
      <a:lvl3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7889FB"/>
          </a:solidFill>
          <a:latin typeface="Arial" pitchFamily="34" charset="0"/>
          <a:cs typeface="Arial" pitchFamily="34" charset="0"/>
        </a:defRPr>
      </a:lvl3pPr>
      <a:lvl4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7889FB"/>
          </a:solidFill>
          <a:latin typeface="Arial" pitchFamily="34" charset="0"/>
          <a:cs typeface="Arial" pitchFamily="34" charset="0"/>
        </a:defRPr>
      </a:lvl4pPr>
      <a:lvl5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7889FB"/>
          </a:solidFill>
          <a:latin typeface="Arial" pitchFamily="34" charset="0"/>
          <a:cs typeface="Arial" pitchFamily="34" charset="0"/>
        </a:defRPr>
      </a:lvl5pPr>
      <a:lvl6pPr marL="2514600" indent="-228600" algn="l" defTabSz="457200" rtl="0" fontAlgn="base">
        <a:lnSpc>
          <a:spcPct val="90000"/>
        </a:lnSpc>
        <a:spcBef>
          <a:spcPct val="0"/>
        </a:spcBef>
        <a:spcAft>
          <a:spcPct val="0"/>
        </a:spcAft>
        <a:buClr>
          <a:srgbClr val="000000"/>
        </a:buClr>
        <a:buSzPct val="100000"/>
        <a:buFont typeface="Times New Roman" pitchFamily="18" charset="0"/>
        <a:defRPr sz="2800">
          <a:solidFill>
            <a:srgbClr val="7889FB"/>
          </a:solidFill>
          <a:latin typeface="Arial" pitchFamily="34" charset="0"/>
          <a:cs typeface="Arial" pitchFamily="34" charset="0"/>
        </a:defRPr>
      </a:lvl6pPr>
      <a:lvl7pPr marL="2971800" indent="-228600" algn="l" defTabSz="457200" rtl="0" fontAlgn="base">
        <a:lnSpc>
          <a:spcPct val="90000"/>
        </a:lnSpc>
        <a:spcBef>
          <a:spcPct val="0"/>
        </a:spcBef>
        <a:spcAft>
          <a:spcPct val="0"/>
        </a:spcAft>
        <a:buClr>
          <a:srgbClr val="000000"/>
        </a:buClr>
        <a:buSzPct val="100000"/>
        <a:buFont typeface="Times New Roman" pitchFamily="18" charset="0"/>
        <a:defRPr sz="2800">
          <a:solidFill>
            <a:srgbClr val="7889FB"/>
          </a:solidFill>
          <a:latin typeface="Arial" pitchFamily="34" charset="0"/>
          <a:cs typeface="Arial" pitchFamily="34" charset="0"/>
        </a:defRPr>
      </a:lvl7pPr>
      <a:lvl8pPr marL="3429000" indent="-228600" algn="l" defTabSz="457200" rtl="0" fontAlgn="base">
        <a:lnSpc>
          <a:spcPct val="90000"/>
        </a:lnSpc>
        <a:spcBef>
          <a:spcPct val="0"/>
        </a:spcBef>
        <a:spcAft>
          <a:spcPct val="0"/>
        </a:spcAft>
        <a:buClr>
          <a:srgbClr val="000000"/>
        </a:buClr>
        <a:buSzPct val="100000"/>
        <a:buFont typeface="Times New Roman" pitchFamily="18" charset="0"/>
        <a:defRPr sz="2800">
          <a:solidFill>
            <a:srgbClr val="7889FB"/>
          </a:solidFill>
          <a:latin typeface="Arial" pitchFamily="34" charset="0"/>
          <a:cs typeface="Arial" pitchFamily="34" charset="0"/>
        </a:defRPr>
      </a:lvl8pPr>
      <a:lvl9pPr marL="3886200" indent="-228600" algn="l" defTabSz="457200" rtl="0" fontAlgn="base">
        <a:lnSpc>
          <a:spcPct val="90000"/>
        </a:lnSpc>
        <a:spcBef>
          <a:spcPct val="0"/>
        </a:spcBef>
        <a:spcAft>
          <a:spcPct val="0"/>
        </a:spcAft>
        <a:buClr>
          <a:srgbClr val="000000"/>
        </a:buClr>
        <a:buSzPct val="100000"/>
        <a:buFont typeface="Times New Roman" pitchFamily="18" charset="0"/>
        <a:defRPr sz="2800">
          <a:solidFill>
            <a:srgbClr val="7889FB"/>
          </a:solidFill>
          <a:latin typeface="Arial" pitchFamily="34" charset="0"/>
          <a:cs typeface="Arial" pitchFamily="34" charset="0"/>
        </a:defRPr>
      </a:lvl9pPr>
    </p:titleStyle>
    <p:bodyStyle>
      <a:lvl1pPr marL="342900" indent="-342900" algn="l" defTabSz="457200" rtl="0" eaLnBrk="0" fontAlgn="base" hangingPunct="0">
        <a:spcBef>
          <a:spcPts val="1050"/>
        </a:spcBef>
        <a:spcAft>
          <a:spcPts val="450"/>
        </a:spcAft>
        <a:buClr>
          <a:srgbClr val="000000"/>
        </a:buClr>
        <a:buSzPct val="100000"/>
        <a:buFont typeface="Times New Roman" pitchFamily="18" charset="0"/>
        <a:buChar char="•"/>
        <a:defRPr sz="2400" b="1">
          <a:solidFill>
            <a:srgbClr val="000000"/>
          </a:solidFill>
          <a:latin typeface="+mn-lt"/>
          <a:ea typeface="+mn-ea"/>
          <a:cs typeface="+mn-cs"/>
        </a:defRPr>
      </a:lvl1pPr>
      <a:lvl2pPr marL="742950" indent="-285750" algn="l" defTabSz="457200" rtl="0" eaLnBrk="0" fontAlgn="base" hangingPunct="0">
        <a:spcBef>
          <a:spcPts val="688"/>
        </a:spcBef>
        <a:spcAft>
          <a:spcPts val="413"/>
        </a:spcAft>
        <a:buClr>
          <a:srgbClr val="000000"/>
        </a:buClr>
        <a:buSzPct val="100000"/>
        <a:buFont typeface="Times New Roman" pitchFamily="18" charset="0"/>
        <a:buChar char="–"/>
        <a:defRPr sz="2200">
          <a:solidFill>
            <a:srgbClr val="000000"/>
          </a:solidFill>
          <a:latin typeface="+mn-lt"/>
          <a:cs typeface="+mn-cs"/>
        </a:defRPr>
      </a:lvl2pPr>
      <a:lvl3pPr marL="1143000" indent="-228600" algn="l" defTabSz="457200"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3pPr>
      <a:lvl4pPr marL="1600200" indent="-228600" algn="l" defTabSz="457200" rtl="0" eaLnBrk="0" fontAlgn="base" hangingPunct="0">
        <a:spcBef>
          <a:spcPts val="450"/>
        </a:spcBef>
        <a:spcAft>
          <a:spcPct val="0"/>
        </a:spcAft>
        <a:buClr>
          <a:srgbClr val="000000"/>
        </a:buClr>
        <a:buSzPct val="100000"/>
        <a:buFont typeface="Times New Roman" pitchFamily="18" charset="0"/>
        <a:buChar char="–"/>
        <a:defRPr sz="2000">
          <a:solidFill>
            <a:srgbClr val="000000"/>
          </a:solidFill>
          <a:latin typeface="+mn-lt"/>
          <a:cs typeface="+mn-cs"/>
        </a:defRPr>
      </a:lvl4pPr>
      <a:lvl5pPr marL="2057400" indent="-228600" algn="l" defTabSz="457200" rtl="0" eaLnBrk="0" fontAlgn="base" hangingPunct="0">
        <a:spcBef>
          <a:spcPts val="450"/>
        </a:spcBef>
        <a:spcAft>
          <a:spcPct val="0"/>
        </a:spcAft>
        <a:buClr>
          <a:srgbClr val="000000"/>
        </a:buClr>
        <a:buSzPct val="100000"/>
        <a:buFont typeface="Times New Roman" pitchFamily="18" charset="0"/>
        <a:buChar char="»"/>
        <a:defRPr sz="2000">
          <a:solidFill>
            <a:srgbClr val="000000"/>
          </a:solidFill>
          <a:latin typeface="+mn-lt"/>
          <a:cs typeface="+mn-cs"/>
        </a:defRPr>
      </a:lvl5pPr>
      <a:lvl6pPr marL="2514600" indent="-228600" algn="l" defTabSz="457200" rtl="0" fontAlgn="base">
        <a:spcBef>
          <a:spcPts val="450"/>
        </a:spcBef>
        <a:spcAft>
          <a:spcPct val="0"/>
        </a:spcAft>
        <a:buClr>
          <a:srgbClr val="000000"/>
        </a:buClr>
        <a:buSzPct val="100000"/>
        <a:buFont typeface="Times New Roman" pitchFamily="18" charset="0"/>
        <a:buChar char="»"/>
        <a:defRPr>
          <a:solidFill>
            <a:srgbClr val="000000"/>
          </a:solidFill>
          <a:latin typeface="+mn-lt"/>
          <a:cs typeface="+mn-cs"/>
        </a:defRPr>
      </a:lvl6pPr>
      <a:lvl7pPr marL="2971800" indent="-228600" algn="l" defTabSz="457200" rtl="0" fontAlgn="base">
        <a:spcBef>
          <a:spcPts val="450"/>
        </a:spcBef>
        <a:spcAft>
          <a:spcPct val="0"/>
        </a:spcAft>
        <a:buClr>
          <a:srgbClr val="000000"/>
        </a:buClr>
        <a:buSzPct val="100000"/>
        <a:buFont typeface="Times New Roman" pitchFamily="18" charset="0"/>
        <a:buChar char="»"/>
        <a:defRPr>
          <a:solidFill>
            <a:srgbClr val="000000"/>
          </a:solidFill>
          <a:latin typeface="+mn-lt"/>
          <a:cs typeface="+mn-cs"/>
        </a:defRPr>
      </a:lvl7pPr>
      <a:lvl8pPr marL="3429000" indent="-228600" algn="l" defTabSz="457200" rtl="0" fontAlgn="base">
        <a:spcBef>
          <a:spcPts val="450"/>
        </a:spcBef>
        <a:spcAft>
          <a:spcPct val="0"/>
        </a:spcAft>
        <a:buClr>
          <a:srgbClr val="000000"/>
        </a:buClr>
        <a:buSzPct val="100000"/>
        <a:buFont typeface="Times New Roman" pitchFamily="18" charset="0"/>
        <a:buChar char="»"/>
        <a:defRPr>
          <a:solidFill>
            <a:srgbClr val="000000"/>
          </a:solidFill>
          <a:latin typeface="+mn-lt"/>
          <a:cs typeface="+mn-cs"/>
        </a:defRPr>
      </a:lvl8pPr>
      <a:lvl9pPr marL="3886200" indent="-228600" algn="l" defTabSz="457200" rtl="0" fontAlgn="base">
        <a:spcBef>
          <a:spcPts val="450"/>
        </a:spcBef>
        <a:spcAft>
          <a:spcPct val="0"/>
        </a:spcAft>
        <a:buClr>
          <a:srgbClr val="000000"/>
        </a:buClr>
        <a:buSzPct val="100000"/>
        <a:buFont typeface="Times New Roman" pitchFamily="18" charset="0"/>
        <a:buChar char="»"/>
        <a:defRPr>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Rectangle 1"/>
          <p:cNvSpPr>
            <a:spLocks noChangeArrowheads="1"/>
          </p:cNvSpPr>
          <p:nvPr/>
        </p:nvSpPr>
        <p:spPr bwMode="auto">
          <a:xfrm>
            <a:off x="0" y="0"/>
            <a:ext cx="9140825" cy="1692275"/>
          </a:xfrm>
          <a:prstGeom prst="rect">
            <a:avLst/>
          </a:prstGeom>
          <a:solidFill>
            <a:srgbClr val="7889FB"/>
          </a:solidFill>
          <a:ln w="3240">
            <a:solidFill>
              <a:srgbClr val="7889FB"/>
            </a:solidFill>
            <a:miter lim="800000"/>
            <a:headEnd/>
            <a:tailEnd/>
          </a:ln>
          <a:effectLst/>
        </p:spPr>
        <p:txBody>
          <a:bodyPr wrap="none" anchor="ctr"/>
          <a:lstStyle/>
          <a:p>
            <a:pPr>
              <a:defRPr/>
            </a:pPr>
            <a:endParaRPr lang="en-US" dirty="0">
              <a:latin typeface="Arial" pitchFamily="34" charset="0"/>
              <a:cs typeface="Arial" pitchFamily="34" charset="0"/>
            </a:endParaRPr>
          </a:p>
        </p:txBody>
      </p:sp>
      <p:sp>
        <p:nvSpPr>
          <p:cNvPr id="6146" name="Rectangle 2"/>
          <p:cNvSpPr>
            <a:spLocks noChangeArrowheads="1"/>
          </p:cNvSpPr>
          <p:nvPr/>
        </p:nvSpPr>
        <p:spPr bwMode="auto">
          <a:xfrm>
            <a:off x="0" y="5164138"/>
            <a:ext cx="9140825" cy="1692275"/>
          </a:xfrm>
          <a:prstGeom prst="rect">
            <a:avLst/>
          </a:prstGeom>
          <a:solidFill>
            <a:srgbClr val="7889FB"/>
          </a:solidFill>
          <a:ln w="3240">
            <a:solidFill>
              <a:srgbClr val="7889FB"/>
            </a:solidFill>
            <a:miter lim="800000"/>
            <a:headEnd/>
            <a:tailEnd/>
          </a:ln>
          <a:effectLst/>
        </p:spPr>
        <p:txBody>
          <a:bodyPr wrap="none" anchor="ctr"/>
          <a:lstStyle/>
          <a:p>
            <a:pPr>
              <a:defRPr/>
            </a:pPr>
            <a:endParaRPr lang="en-US" dirty="0">
              <a:latin typeface="Arial" pitchFamily="34" charset="0"/>
              <a:cs typeface="Arial" pitchFamily="34" charset="0"/>
            </a:endParaRPr>
          </a:p>
        </p:txBody>
      </p:sp>
      <p:sp>
        <p:nvSpPr>
          <p:cNvPr id="3076" name="Rectangle 3"/>
          <p:cNvSpPr>
            <a:spLocks noGrp="1" noChangeArrowheads="1"/>
          </p:cNvSpPr>
          <p:nvPr>
            <p:ph type="title"/>
          </p:nvPr>
        </p:nvSpPr>
        <p:spPr bwMode="auto">
          <a:xfrm>
            <a:off x="390525" y="2493963"/>
            <a:ext cx="7942263" cy="1457325"/>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title text format</a:t>
            </a:r>
          </a:p>
        </p:txBody>
      </p:sp>
      <p:pic>
        <p:nvPicPr>
          <p:cNvPr id="3077" name="Picture 4"/>
          <p:cNvPicPr>
            <a:picLocks noChangeAspect="1" noChangeArrowheads="1"/>
          </p:cNvPicPr>
          <p:nvPr/>
        </p:nvPicPr>
        <p:blipFill>
          <a:blip r:embed="rId13" cstate="print"/>
          <a:srcRect r="-8025" b="-32277"/>
          <a:stretch>
            <a:fillRect/>
          </a:stretch>
        </p:blipFill>
        <p:spPr bwMode="auto">
          <a:xfrm>
            <a:off x="7524750" y="687388"/>
            <a:ext cx="1162050" cy="531812"/>
          </a:xfrm>
          <a:prstGeom prst="rect">
            <a:avLst/>
          </a:prstGeom>
          <a:noFill/>
          <a:ln w="21600">
            <a:noFill/>
            <a:round/>
            <a:headEnd/>
            <a:tailEnd/>
          </a:ln>
        </p:spPr>
      </p:pic>
      <p:sp>
        <p:nvSpPr>
          <p:cNvPr id="6149" name="Text Box 5"/>
          <p:cNvSpPr txBox="1">
            <a:spLocks noChangeArrowheads="1"/>
          </p:cNvSpPr>
          <p:nvPr/>
        </p:nvSpPr>
        <p:spPr bwMode="auto">
          <a:xfrm>
            <a:off x="5391150" y="6221413"/>
            <a:ext cx="1619250" cy="311150"/>
          </a:xfrm>
          <a:prstGeom prst="rect">
            <a:avLst/>
          </a:prstGeom>
          <a:noFill/>
          <a:ln w="9525">
            <a:noFill/>
            <a:round/>
            <a:headEnd/>
            <a:tailEnd/>
          </a:ln>
          <a:effectLst/>
        </p:spPr>
        <p:txBody>
          <a:bodyPr wrap="none" anchor="ctr"/>
          <a:lstStyle/>
          <a:p>
            <a:pPr>
              <a:defRPr/>
            </a:pPr>
            <a:endParaRPr lang="en-US" dirty="0">
              <a:latin typeface="Arial" pitchFamily="34" charset="0"/>
              <a:cs typeface="Arial" pitchFamily="34" charset="0"/>
            </a:endParaRPr>
          </a:p>
        </p:txBody>
      </p:sp>
      <p:sp>
        <p:nvSpPr>
          <p:cNvPr id="6150" name="Rectangle 6"/>
          <p:cNvSpPr>
            <a:spLocks noChangeArrowheads="1"/>
          </p:cNvSpPr>
          <p:nvPr/>
        </p:nvSpPr>
        <p:spPr bwMode="auto">
          <a:xfrm>
            <a:off x="7239000" y="6248400"/>
            <a:ext cx="1639888" cy="246063"/>
          </a:xfrm>
          <a:prstGeom prst="rect">
            <a:avLst/>
          </a:prstGeom>
          <a:noFill/>
          <a:ln w="21600">
            <a:noFill/>
            <a:round/>
            <a:headEnd/>
            <a:tailEnd/>
          </a:ln>
          <a:effectLst/>
        </p:spPr>
        <p:txBody>
          <a:bodyPr lIns="90000" tIns="46800" rIns="90000" bIns="46800">
            <a:spAutoFit/>
          </a:bodyPr>
          <a:lstStyle/>
          <a:p>
            <a:pPr algn="r" eaLnBrk="0" hangingPunct="0">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sz="1000" dirty="0">
                <a:solidFill>
                  <a:srgbClr val="FFFFFF"/>
                </a:solidFill>
                <a:latin typeface="Arial" pitchFamily="34" charset="0"/>
                <a:cs typeface="Arial" pitchFamily="34" charset="0"/>
              </a:rPr>
              <a:t>© 2010 IBM Corporation</a:t>
            </a:r>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000000"/>
          </a:solidFill>
          <a:latin typeface="+mj-lt"/>
          <a:ea typeface="+mj-ea"/>
          <a:cs typeface="+mj-cs"/>
        </a:defRPr>
      </a:lvl1pPr>
      <a:lvl2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000000"/>
          </a:solidFill>
          <a:latin typeface="Arial" pitchFamily="34" charset="0"/>
          <a:cs typeface="Arial" pitchFamily="34" charset="0"/>
        </a:defRPr>
      </a:lvl2pPr>
      <a:lvl3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000000"/>
          </a:solidFill>
          <a:latin typeface="Arial" pitchFamily="34" charset="0"/>
          <a:cs typeface="Arial" pitchFamily="34" charset="0"/>
        </a:defRPr>
      </a:lvl3pPr>
      <a:lvl4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000000"/>
          </a:solidFill>
          <a:latin typeface="Arial" pitchFamily="34" charset="0"/>
          <a:cs typeface="Arial" pitchFamily="34" charset="0"/>
        </a:defRPr>
      </a:lvl4pPr>
      <a:lvl5pPr algn="l" defTabSz="457200" rtl="0" eaLnBrk="0" fontAlgn="base" hangingPunct="0">
        <a:lnSpc>
          <a:spcPct val="90000"/>
        </a:lnSpc>
        <a:spcBef>
          <a:spcPct val="0"/>
        </a:spcBef>
        <a:spcAft>
          <a:spcPct val="0"/>
        </a:spcAft>
        <a:buClr>
          <a:srgbClr val="000000"/>
        </a:buClr>
        <a:buSzPct val="100000"/>
        <a:buFont typeface="Times New Roman" pitchFamily="18" charset="0"/>
        <a:defRPr sz="2800">
          <a:solidFill>
            <a:srgbClr val="000000"/>
          </a:solidFill>
          <a:latin typeface="Arial" pitchFamily="34" charset="0"/>
          <a:cs typeface="Arial" pitchFamily="34" charset="0"/>
        </a:defRPr>
      </a:lvl5pPr>
      <a:lvl6pPr marL="2514600" indent="-228600" algn="l" defTabSz="457200" rtl="0" fontAlgn="base">
        <a:lnSpc>
          <a:spcPct val="90000"/>
        </a:lnSpc>
        <a:spcBef>
          <a:spcPct val="0"/>
        </a:spcBef>
        <a:spcAft>
          <a:spcPct val="0"/>
        </a:spcAft>
        <a:buClr>
          <a:srgbClr val="000000"/>
        </a:buClr>
        <a:buSzPct val="100000"/>
        <a:buFont typeface="Times New Roman" pitchFamily="18" charset="0"/>
        <a:defRPr sz="2800">
          <a:solidFill>
            <a:srgbClr val="000000"/>
          </a:solidFill>
          <a:latin typeface="Arial" pitchFamily="34" charset="0"/>
          <a:cs typeface="Arial" pitchFamily="34" charset="0"/>
        </a:defRPr>
      </a:lvl6pPr>
      <a:lvl7pPr marL="2971800" indent="-228600" algn="l" defTabSz="457200" rtl="0" fontAlgn="base">
        <a:lnSpc>
          <a:spcPct val="90000"/>
        </a:lnSpc>
        <a:spcBef>
          <a:spcPct val="0"/>
        </a:spcBef>
        <a:spcAft>
          <a:spcPct val="0"/>
        </a:spcAft>
        <a:buClr>
          <a:srgbClr val="000000"/>
        </a:buClr>
        <a:buSzPct val="100000"/>
        <a:buFont typeface="Times New Roman" pitchFamily="18" charset="0"/>
        <a:defRPr sz="2800">
          <a:solidFill>
            <a:srgbClr val="000000"/>
          </a:solidFill>
          <a:latin typeface="Arial" pitchFamily="34" charset="0"/>
          <a:cs typeface="Arial" pitchFamily="34" charset="0"/>
        </a:defRPr>
      </a:lvl7pPr>
      <a:lvl8pPr marL="3429000" indent="-228600" algn="l" defTabSz="457200" rtl="0" fontAlgn="base">
        <a:lnSpc>
          <a:spcPct val="90000"/>
        </a:lnSpc>
        <a:spcBef>
          <a:spcPct val="0"/>
        </a:spcBef>
        <a:spcAft>
          <a:spcPct val="0"/>
        </a:spcAft>
        <a:buClr>
          <a:srgbClr val="000000"/>
        </a:buClr>
        <a:buSzPct val="100000"/>
        <a:buFont typeface="Times New Roman" pitchFamily="18" charset="0"/>
        <a:defRPr sz="2800">
          <a:solidFill>
            <a:srgbClr val="000000"/>
          </a:solidFill>
          <a:latin typeface="Arial" pitchFamily="34" charset="0"/>
          <a:cs typeface="Arial" pitchFamily="34" charset="0"/>
        </a:defRPr>
      </a:lvl8pPr>
      <a:lvl9pPr marL="3886200" indent="-228600" algn="l" defTabSz="457200" rtl="0" fontAlgn="base">
        <a:lnSpc>
          <a:spcPct val="90000"/>
        </a:lnSpc>
        <a:spcBef>
          <a:spcPct val="0"/>
        </a:spcBef>
        <a:spcAft>
          <a:spcPct val="0"/>
        </a:spcAft>
        <a:buClr>
          <a:srgbClr val="000000"/>
        </a:buClr>
        <a:buSzPct val="100000"/>
        <a:buFont typeface="Times New Roman" pitchFamily="18" charset="0"/>
        <a:defRPr sz="2800">
          <a:solidFill>
            <a:srgbClr val="000000"/>
          </a:solidFill>
          <a:latin typeface="Arial" pitchFamily="34" charset="0"/>
          <a:cs typeface="Arial" pitchFamily="34" charset="0"/>
        </a:defRPr>
      </a:lvl9pPr>
    </p:titleStyle>
    <p:bodyStyle>
      <a:lvl1pPr marL="342900" indent="-342900" algn="l" defTabSz="457200" rtl="0" eaLnBrk="0" fontAlgn="base" hangingPunct="0">
        <a:lnSpc>
          <a:spcPct val="90000"/>
        </a:lnSpc>
        <a:spcBef>
          <a:spcPct val="0"/>
        </a:spcBef>
        <a:spcAft>
          <a:spcPct val="0"/>
        </a:spcAft>
        <a:buClr>
          <a:srgbClr val="000000"/>
        </a:buClr>
        <a:buSzPct val="100000"/>
        <a:buFont typeface="Times New Roman" pitchFamily="18" charset="0"/>
        <a:buChar char="•"/>
        <a:defRPr sz="2400">
          <a:solidFill>
            <a:srgbClr val="2DB6B3"/>
          </a:solidFill>
          <a:latin typeface="+mn-lt"/>
          <a:ea typeface="+mn-ea"/>
          <a:cs typeface="+mn-cs"/>
        </a:defRPr>
      </a:lvl1pPr>
      <a:lvl2pPr marL="742950" indent="-285750" algn="ctr" defTabSz="457200" rtl="0" eaLnBrk="0" fontAlgn="base" hangingPunct="0">
        <a:spcBef>
          <a:spcPts val="688"/>
        </a:spcBef>
        <a:spcAft>
          <a:spcPts val="413"/>
        </a:spcAft>
        <a:buClr>
          <a:srgbClr val="000000"/>
        </a:buClr>
        <a:buSzPct val="100000"/>
        <a:buFont typeface="Times New Roman" pitchFamily="18" charset="0"/>
        <a:buChar char="–"/>
        <a:defRPr sz="2200">
          <a:solidFill>
            <a:srgbClr val="000000"/>
          </a:solidFill>
          <a:latin typeface="+mn-lt"/>
          <a:cs typeface="+mn-cs"/>
        </a:defRPr>
      </a:lvl2pPr>
      <a:lvl3pPr marL="1143000" indent="-228600" algn="ctr" defTabSz="457200" rtl="0" eaLnBrk="0" fontAlgn="base" hangingPunct="0">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3pPr>
      <a:lvl4pPr marL="1600200" indent="-228600" algn="ctr" defTabSz="457200" rtl="0" eaLnBrk="0" fontAlgn="base" hangingPunct="0">
        <a:spcBef>
          <a:spcPts val="450"/>
        </a:spcBef>
        <a:spcAft>
          <a:spcPct val="0"/>
        </a:spcAft>
        <a:buClr>
          <a:srgbClr val="000000"/>
        </a:buClr>
        <a:buSzPct val="100000"/>
        <a:buFont typeface="Times New Roman" pitchFamily="18" charset="0"/>
        <a:buChar char="–"/>
        <a:defRPr sz="2000">
          <a:solidFill>
            <a:srgbClr val="000000"/>
          </a:solidFill>
          <a:latin typeface="+mn-lt"/>
          <a:cs typeface="+mn-cs"/>
        </a:defRPr>
      </a:lvl4pPr>
      <a:lvl5pPr marL="2057400" indent="-228600" algn="ctr" defTabSz="457200" rtl="0" eaLnBrk="0" fontAlgn="base" hangingPunct="0">
        <a:spcBef>
          <a:spcPts val="450"/>
        </a:spcBef>
        <a:spcAft>
          <a:spcPct val="0"/>
        </a:spcAft>
        <a:buClr>
          <a:srgbClr val="000000"/>
        </a:buClr>
        <a:buSzPct val="100000"/>
        <a:buFont typeface="Times New Roman" pitchFamily="18" charset="0"/>
        <a:buChar char="»"/>
        <a:defRPr sz="2000">
          <a:solidFill>
            <a:srgbClr val="000000"/>
          </a:solidFill>
          <a:latin typeface="+mn-lt"/>
          <a:cs typeface="+mn-cs"/>
        </a:defRPr>
      </a:lvl5pPr>
      <a:lvl6pPr marL="2514600" indent="-228600" algn="ctr" defTabSz="457200" rtl="0" fontAlgn="base">
        <a:spcBef>
          <a:spcPts val="450"/>
        </a:spcBef>
        <a:spcAft>
          <a:spcPct val="0"/>
        </a:spcAft>
        <a:buClr>
          <a:srgbClr val="000000"/>
        </a:buClr>
        <a:buSzPct val="100000"/>
        <a:buFont typeface="Times New Roman" pitchFamily="18" charset="0"/>
        <a:buChar char="»"/>
        <a:defRPr>
          <a:solidFill>
            <a:srgbClr val="000000"/>
          </a:solidFill>
          <a:latin typeface="+mn-lt"/>
          <a:cs typeface="+mn-cs"/>
        </a:defRPr>
      </a:lvl6pPr>
      <a:lvl7pPr marL="2971800" indent="-228600" algn="ctr" defTabSz="457200" rtl="0" fontAlgn="base">
        <a:spcBef>
          <a:spcPts val="450"/>
        </a:spcBef>
        <a:spcAft>
          <a:spcPct val="0"/>
        </a:spcAft>
        <a:buClr>
          <a:srgbClr val="000000"/>
        </a:buClr>
        <a:buSzPct val="100000"/>
        <a:buFont typeface="Times New Roman" pitchFamily="18" charset="0"/>
        <a:buChar char="»"/>
        <a:defRPr>
          <a:solidFill>
            <a:srgbClr val="000000"/>
          </a:solidFill>
          <a:latin typeface="+mn-lt"/>
          <a:cs typeface="+mn-cs"/>
        </a:defRPr>
      </a:lvl7pPr>
      <a:lvl8pPr marL="3429000" indent="-228600" algn="ctr" defTabSz="457200" rtl="0" fontAlgn="base">
        <a:spcBef>
          <a:spcPts val="450"/>
        </a:spcBef>
        <a:spcAft>
          <a:spcPct val="0"/>
        </a:spcAft>
        <a:buClr>
          <a:srgbClr val="000000"/>
        </a:buClr>
        <a:buSzPct val="100000"/>
        <a:buFont typeface="Times New Roman" pitchFamily="18" charset="0"/>
        <a:buChar char="»"/>
        <a:defRPr>
          <a:solidFill>
            <a:srgbClr val="000000"/>
          </a:solidFill>
          <a:latin typeface="+mn-lt"/>
          <a:cs typeface="+mn-cs"/>
        </a:defRPr>
      </a:lvl8pPr>
      <a:lvl9pPr marL="3886200" indent="-228600" algn="ctr" defTabSz="457200" rtl="0" fontAlgn="base">
        <a:spcBef>
          <a:spcPts val="450"/>
        </a:spcBef>
        <a:spcAft>
          <a:spcPct val="0"/>
        </a:spcAft>
        <a:buClr>
          <a:srgbClr val="000000"/>
        </a:buClr>
        <a:buSzPct val="100000"/>
        <a:buFont typeface="Times New Roman" pitchFamily="18" charset="0"/>
        <a:buChar char="»"/>
        <a:defRPr>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body" idx="1"/>
          </p:nvPr>
        </p:nvSpPr>
        <p:spPr bwMode="auto">
          <a:xfrm>
            <a:off x="311150" y="1806575"/>
            <a:ext cx="8221663" cy="4360863"/>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a:p>
            <a:pPr lvl="4"/>
            <a:r>
              <a:rPr lang="en-GB" smtClean="0"/>
              <a:t>Eighth Outline Level</a:t>
            </a:r>
          </a:p>
          <a:p>
            <a:pPr lvl="4"/>
            <a:r>
              <a:rPr lang="en-GB" smtClean="0"/>
              <a:t>Ninth Outline Level</a:t>
            </a:r>
          </a:p>
        </p:txBody>
      </p:sp>
      <p:sp>
        <p:nvSpPr>
          <p:cNvPr id="4099" name="Rectangle 2"/>
          <p:cNvSpPr>
            <a:spLocks noGrp="1" noChangeArrowheads="1"/>
          </p:cNvSpPr>
          <p:nvPr>
            <p:ph type="title"/>
          </p:nvPr>
        </p:nvSpPr>
        <p:spPr bwMode="auto">
          <a:xfrm>
            <a:off x="300038" y="992188"/>
            <a:ext cx="8221662" cy="519112"/>
          </a:xfrm>
          <a:prstGeom prst="rect">
            <a:avLst/>
          </a:prstGeom>
          <a:noFill/>
          <a:ln w="9525">
            <a:noFill/>
            <a:round/>
            <a:headEnd/>
            <a:tailEnd/>
          </a:ln>
        </p:spPr>
        <p:txBody>
          <a:bodyPr vert="horz" wrap="square" lIns="90000" tIns="46800" rIns="90000" bIns="46800" numCol="1" anchor="t" anchorCtr="0" compatLnSpc="1">
            <a:prstTxWarp prst="textNoShape">
              <a:avLst/>
            </a:prstTxWarp>
          </a:bodyPr>
          <a:lstStyle/>
          <a:p>
            <a:pPr lvl="0"/>
            <a:r>
              <a:rPr lang="en-GB" smtClean="0"/>
              <a:t>Click to edit the title text format</a:t>
            </a:r>
          </a:p>
        </p:txBody>
      </p:sp>
      <p:sp>
        <p:nvSpPr>
          <p:cNvPr id="5123" name="Line 3"/>
          <p:cNvSpPr>
            <a:spLocks noChangeShapeType="1"/>
          </p:cNvSpPr>
          <p:nvPr/>
        </p:nvSpPr>
        <p:spPr bwMode="auto">
          <a:xfrm>
            <a:off x="266700" y="590550"/>
            <a:ext cx="8582025" cy="1588"/>
          </a:xfrm>
          <a:prstGeom prst="line">
            <a:avLst/>
          </a:prstGeom>
          <a:noFill/>
          <a:ln w="9360">
            <a:solidFill>
              <a:srgbClr val="000000"/>
            </a:solidFill>
            <a:miter lim="800000"/>
            <a:headEnd/>
            <a:tailEnd/>
          </a:ln>
          <a:effectLst/>
        </p:spPr>
        <p:txBody>
          <a:bodyPr/>
          <a:lstStyle/>
          <a:p>
            <a:pPr>
              <a:defRPr/>
            </a:pPr>
            <a:endParaRPr lang="en-US" dirty="0"/>
          </a:p>
        </p:txBody>
      </p:sp>
      <p:pic>
        <p:nvPicPr>
          <p:cNvPr id="4101" name="Picture 4" descr="R120_G137_B251-200"/>
          <p:cNvPicPr>
            <a:picLocks noChangeAspect="1" noChangeArrowheads="1"/>
          </p:cNvPicPr>
          <p:nvPr/>
        </p:nvPicPr>
        <p:blipFill>
          <a:blip r:embed="rId14" cstate="print"/>
          <a:srcRect/>
          <a:stretch>
            <a:fillRect/>
          </a:stretch>
        </p:blipFill>
        <p:spPr bwMode="auto">
          <a:xfrm>
            <a:off x="8280400" y="227013"/>
            <a:ext cx="588963" cy="236537"/>
          </a:xfrm>
          <a:prstGeom prst="rect">
            <a:avLst/>
          </a:prstGeom>
          <a:noFill/>
          <a:ln w="21600">
            <a:noFill/>
            <a:round/>
            <a:headEnd/>
            <a:tailEnd/>
          </a:ln>
        </p:spPr>
      </p:pic>
    </p:spTree>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Lst>
  <p:txStyles>
    <p:titleStyle>
      <a:lvl1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mj-lt"/>
          <a:ea typeface="+mj-ea"/>
          <a:cs typeface="+mj-cs"/>
        </a:defRPr>
      </a:lvl1pPr>
      <a:lvl2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6" charset="0"/>
          <a:ea typeface="Arial Unicode MS" pitchFamily="34" charset="-128"/>
          <a:cs typeface="Arial Unicode MS" pitchFamily="34" charset="-128"/>
        </a:defRPr>
      </a:lvl2pPr>
      <a:lvl3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6" charset="0"/>
          <a:ea typeface="Arial Unicode MS" pitchFamily="34" charset="-128"/>
          <a:cs typeface="Arial Unicode MS" pitchFamily="34" charset="-128"/>
        </a:defRPr>
      </a:lvl3pPr>
      <a:lvl4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6" charset="0"/>
          <a:ea typeface="Arial Unicode MS" pitchFamily="34" charset="-128"/>
          <a:cs typeface="Arial Unicode MS" pitchFamily="34" charset="-128"/>
        </a:defRPr>
      </a:lvl4pPr>
      <a:lvl5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6" charset="0"/>
          <a:ea typeface="Arial Unicode MS" pitchFamily="34" charset="-128"/>
          <a:cs typeface="Arial Unicode MS" pitchFamily="34" charset="-128"/>
        </a:defRPr>
      </a:lvl5pPr>
      <a:lvl6pPr marL="2514600" indent="-228600"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6" charset="0"/>
          <a:ea typeface="Arial Unicode MS" pitchFamily="34" charset="-128"/>
          <a:cs typeface="Arial Unicode MS"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6" charset="0"/>
          <a:ea typeface="Arial Unicode MS" pitchFamily="34" charset="-128"/>
          <a:cs typeface="Arial Unicode MS"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6" charset="0"/>
          <a:ea typeface="Arial Unicode MS" pitchFamily="34" charset="-128"/>
          <a:cs typeface="Arial Unicode MS"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6" charset="0"/>
          <a:ea typeface="Arial Unicode MS" pitchFamily="34" charset="-128"/>
          <a:cs typeface="Arial Unicode MS" pitchFamily="34" charset="-128"/>
        </a:defRPr>
      </a:lvl9pPr>
    </p:titleStyle>
    <p:bodyStyle>
      <a:lvl1pPr marL="342900" indent="-342900" algn="l" defTabSz="457200" rtl="0" eaLnBrk="0" fontAlgn="base" hangingPunct="0">
        <a:spcBef>
          <a:spcPts val="2400"/>
        </a:spcBef>
        <a:spcAft>
          <a:spcPct val="0"/>
        </a:spcAft>
        <a:buClr>
          <a:srgbClr val="000000"/>
        </a:buClr>
        <a:buSzPct val="100000"/>
        <a:buFont typeface="Times New Roman" pitchFamily="18" charset="0"/>
        <a:buChar char="•"/>
        <a:defRPr sz="3200">
          <a:solidFill>
            <a:srgbClr val="5F5D5E"/>
          </a:solidFill>
          <a:latin typeface="+mn-lt"/>
          <a:ea typeface="+mn-ea"/>
          <a:cs typeface="+mn-cs"/>
        </a:defRPr>
      </a:lvl1pPr>
      <a:lvl2pPr marL="742950" indent="-285750" algn="l" defTabSz="457200" rtl="0" eaLnBrk="0" fontAlgn="base" hangingPunct="0">
        <a:spcBef>
          <a:spcPts val="1400"/>
        </a:spcBef>
        <a:spcAft>
          <a:spcPct val="0"/>
        </a:spcAft>
        <a:buClr>
          <a:srgbClr val="000000"/>
        </a:buClr>
        <a:buSzPct val="100000"/>
        <a:buFont typeface="Times New Roman" pitchFamily="18" charset="0"/>
        <a:buChar char="–"/>
        <a:defRPr sz="2800">
          <a:solidFill>
            <a:srgbClr val="5F5D5E"/>
          </a:solidFill>
          <a:latin typeface="+mn-lt"/>
          <a:ea typeface="+mn-ea"/>
          <a:cs typeface="+mn-cs"/>
        </a:defRPr>
      </a:lvl2pPr>
      <a:lvl3pPr marL="1143000" indent="-228600" algn="l" defTabSz="457200" rtl="0" eaLnBrk="0" fontAlgn="base" hangingPunct="0">
        <a:spcBef>
          <a:spcPct val="0"/>
        </a:spcBef>
        <a:spcAft>
          <a:spcPct val="0"/>
        </a:spcAft>
        <a:buClr>
          <a:srgbClr val="000000"/>
        </a:buClr>
        <a:buSzPct val="100000"/>
        <a:buFont typeface="Times New Roman" pitchFamily="18" charset="0"/>
        <a:buChar char="•"/>
        <a:defRPr sz="1600">
          <a:solidFill>
            <a:srgbClr val="5F5D5E"/>
          </a:solidFill>
          <a:latin typeface="+mn-lt"/>
          <a:ea typeface="+mn-ea"/>
          <a:cs typeface="+mn-cs"/>
        </a:defRPr>
      </a:lvl3pPr>
      <a:lvl4pPr marL="1600200" indent="-228600" algn="l" defTabSz="457200" rtl="0" eaLnBrk="0" fontAlgn="base" hangingPunct="0">
        <a:spcBef>
          <a:spcPct val="0"/>
        </a:spcBef>
        <a:spcAft>
          <a:spcPct val="0"/>
        </a:spcAft>
        <a:buClr>
          <a:srgbClr val="000000"/>
        </a:buClr>
        <a:buSzPct val="100000"/>
        <a:buFont typeface="Times New Roman" pitchFamily="18" charset="0"/>
        <a:buChar char="–"/>
        <a:defRPr sz="1600">
          <a:solidFill>
            <a:srgbClr val="5F5D5E"/>
          </a:solidFill>
          <a:latin typeface="+mn-lt"/>
          <a:ea typeface="+mn-ea"/>
          <a:cs typeface="+mn-cs"/>
        </a:defRPr>
      </a:lvl4pPr>
      <a:lvl5pPr marL="20574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cs typeface="+mn-cs"/>
        </a:defRPr>
      </a:lvl5pPr>
      <a:lvl6pPr marL="25146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cs typeface="+mn-cs"/>
        </a:defRPr>
      </a:lvl6pPr>
      <a:lvl7pPr marL="29718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cs typeface="+mn-cs"/>
        </a:defRPr>
      </a:lvl7pPr>
      <a:lvl8pPr marL="34290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cs typeface="+mn-cs"/>
        </a:defRPr>
      </a:lvl8pPr>
      <a:lvl9pPr marL="38862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body" idx="1"/>
          </p:nvPr>
        </p:nvSpPr>
        <p:spPr bwMode="auto">
          <a:xfrm>
            <a:off x="311150" y="1806575"/>
            <a:ext cx="822325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5123" name="Rectangle 2"/>
          <p:cNvSpPr>
            <a:spLocks noGrp="1" noChangeArrowheads="1"/>
          </p:cNvSpPr>
          <p:nvPr>
            <p:ph type="title"/>
          </p:nvPr>
        </p:nvSpPr>
        <p:spPr bwMode="auto">
          <a:xfrm>
            <a:off x="300038" y="992188"/>
            <a:ext cx="8223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title text format</a:t>
            </a:r>
          </a:p>
        </p:txBody>
      </p:sp>
      <p:sp>
        <p:nvSpPr>
          <p:cNvPr id="5124" name="Line 3"/>
          <p:cNvSpPr>
            <a:spLocks noChangeShapeType="1"/>
          </p:cNvSpPr>
          <p:nvPr/>
        </p:nvSpPr>
        <p:spPr bwMode="auto">
          <a:xfrm>
            <a:off x="266700" y="590550"/>
            <a:ext cx="8582025"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pPr algn="l"/>
            <a:endParaRPr lang="en-US" smtClean="0"/>
          </a:p>
        </p:txBody>
      </p:sp>
      <p:pic>
        <p:nvPicPr>
          <p:cNvPr id="5125" name="Picture 10" descr="R120_G137_B251-20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280400" y="227013"/>
            <a:ext cx="588963"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8148240"/>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mj-lt"/>
          <a:ea typeface="+mj-ea"/>
          <a:cs typeface="Arial Unicode MS" pitchFamily="32" charset="0"/>
        </a:defRPr>
      </a:lvl1pPr>
      <a:lvl2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8" charset="0"/>
          <a:ea typeface="Arial Unicode MS" pitchFamily="34" charset="-128"/>
          <a:cs typeface="Arial Unicode MS" pitchFamily="32" charset="0"/>
        </a:defRPr>
      </a:lvl2pPr>
      <a:lvl3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8" charset="0"/>
          <a:ea typeface="Arial Unicode MS" pitchFamily="34" charset="-128"/>
          <a:cs typeface="Arial Unicode MS" pitchFamily="32" charset="0"/>
        </a:defRPr>
      </a:lvl3pPr>
      <a:lvl4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8" charset="0"/>
          <a:ea typeface="Arial Unicode MS" pitchFamily="34" charset="-128"/>
          <a:cs typeface="Arial Unicode MS" pitchFamily="32" charset="0"/>
        </a:defRPr>
      </a:lvl4pPr>
      <a:lvl5pPr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8" charset="0"/>
          <a:ea typeface="Arial Unicode MS" pitchFamily="34" charset="-128"/>
          <a:cs typeface="Arial Unicode MS" pitchFamily="32" charset="0"/>
        </a:defRPr>
      </a:lvl5pPr>
      <a:lvl6pPr marL="2514600" indent="-228600"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8" charset="0"/>
          <a:ea typeface="Arial Unicode MS" pitchFamily="34" charset="-128"/>
        </a:defRPr>
      </a:lvl6pPr>
      <a:lvl7pPr marL="2971800" indent="-228600"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8" charset="0"/>
          <a:ea typeface="Arial Unicode MS" pitchFamily="34" charset="-128"/>
        </a:defRPr>
      </a:lvl7pPr>
      <a:lvl8pPr marL="3429000" indent="-228600"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8" charset="0"/>
          <a:ea typeface="Arial Unicode MS" pitchFamily="34" charset="-128"/>
        </a:defRPr>
      </a:lvl8pPr>
      <a:lvl9pPr marL="3886200" indent="-228600" algn="l" defTabSz="457200" rtl="0" eaLnBrk="0" fontAlgn="base" hangingPunct="0">
        <a:spcBef>
          <a:spcPct val="0"/>
        </a:spcBef>
        <a:spcAft>
          <a:spcPct val="0"/>
        </a:spcAft>
        <a:buClr>
          <a:srgbClr val="000000"/>
        </a:buClr>
        <a:buSzPct val="100000"/>
        <a:buFont typeface="Times New Roman" pitchFamily="18" charset="0"/>
        <a:defRPr sz="2800" b="1">
          <a:solidFill>
            <a:srgbClr val="1562AE"/>
          </a:solidFill>
          <a:latin typeface="Rockwell" pitchFamily="18" charset="0"/>
          <a:ea typeface="Arial Unicode MS" pitchFamily="34" charset="-128"/>
        </a:defRPr>
      </a:lvl9pPr>
    </p:titleStyle>
    <p:bodyStyle>
      <a:lvl1pPr marL="342900" indent="-342900" algn="l" defTabSz="457200" rtl="0" eaLnBrk="0" fontAlgn="base" hangingPunct="0">
        <a:spcBef>
          <a:spcPts val="2400"/>
        </a:spcBef>
        <a:spcAft>
          <a:spcPct val="0"/>
        </a:spcAft>
        <a:buClr>
          <a:srgbClr val="000000"/>
        </a:buClr>
        <a:buSzPct val="100000"/>
        <a:buFont typeface="Times New Roman" pitchFamily="18" charset="0"/>
        <a:buChar char="•"/>
        <a:defRPr sz="3200">
          <a:solidFill>
            <a:srgbClr val="5F5D5E"/>
          </a:solidFill>
          <a:latin typeface="+mn-lt"/>
          <a:ea typeface="+mn-ea"/>
          <a:cs typeface="Arial Unicode MS" pitchFamily="32" charset="0"/>
        </a:defRPr>
      </a:lvl1pPr>
      <a:lvl2pPr marL="742950" indent="-285750" algn="l" defTabSz="457200" rtl="0" eaLnBrk="0" fontAlgn="base" hangingPunct="0">
        <a:spcBef>
          <a:spcPts val="1400"/>
        </a:spcBef>
        <a:spcAft>
          <a:spcPct val="0"/>
        </a:spcAft>
        <a:buClr>
          <a:srgbClr val="000000"/>
        </a:buClr>
        <a:buSzPct val="100000"/>
        <a:buFont typeface="Times New Roman" pitchFamily="18" charset="0"/>
        <a:buChar char="–"/>
        <a:defRPr sz="2800">
          <a:solidFill>
            <a:srgbClr val="5F5D5E"/>
          </a:solidFill>
          <a:latin typeface="+mn-lt"/>
          <a:ea typeface="+mn-ea"/>
          <a:cs typeface="Arial Unicode MS" pitchFamily="32" charset="0"/>
        </a:defRPr>
      </a:lvl2pPr>
      <a:lvl3pPr marL="1143000" indent="-228600" algn="l" defTabSz="457200" rtl="0" eaLnBrk="0" fontAlgn="base" hangingPunct="0">
        <a:spcBef>
          <a:spcPct val="0"/>
        </a:spcBef>
        <a:spcAft>
          <a:spcPct val="0"/>
        </a:spcAft>
        <a:buClr>
          <a:srgbClr val="000000"/>
        </a:buClr>
        <a:buSzPct val="100000"/>
        <a:buFont typeface="Times New Roman" pitchFamily="18" charset="0"/>
        <a:buChar char="•"/>
        <a:defRPr sz="1600">
          <a:solidFill>
            <a:srgbClr val="5F5D5E"/>
          </a:solidFill>
          <a:latin typeface="+mn-lt"/>
          <a:ea typeface="+mn-ea"/>
          <a:cs typeface="Arial Unicode MS" pitchFamily="32" charset="0"/>
        </a:defRPr>
      </a:lvl3pPr>
      <a:lvl4pPr marL="1600200" indent="-228600" algn="l" defTabSz="457200" rtl="0" eaLnBrk="0" fontAlgn="base" hangingPunct="0">
        <a:spcBef>
          <a:spcPct val="0"/>
        </a:spcBef>
        <a:spcAft>
          <a:spcPct val="0"/>
        </a:spcAft>
        <a:buClr>
          <a:srgbClr val="000000"/>
        </a:buClr>
        <a:buSzPct val="100000"/>
        <a:buFont typeface="Times New Roman" pitchFamily="18" charset="0"/>
        <a:buChar char="–"/>
        <a:defRPr sz="1600">
          <a:solidFill>
            <a:srgbClr val="5F5D5E"/>
          </a:solidFill>
          <a:latin typeface="+mn-lt"/>
          <a:ea typeface="+mn-ea"/>
          <a:cs typeface="Arial Unicode MS" pitchFamily="32" charset="0"/>
        </a:defRPr>
      </a:lvl4pPr>
      <a:lvl5pPr marL="20574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cs typeface="Arial Unicode MS" pitchFamily="32" charset="0"/>
        </a:defRPr>
      </a:lvl5pPr>
      <a:lvl6pPr marL="25146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defRPr>
      </a:lvl6pPr>
      <a:lvl7pPr marL="29718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defRPr>
      </a:lvl7pPr>
      <a:lvl8pPr marL="34290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defRPr>
      </a:lvl8pPr>
      <a:lvl9pPr marL="3886200" indent="-228600" algn="l" defTabSz="457200" rtl="0" eaLnBrk="0" fontAlgn="base" hangingPunct="0">
        <a:spcBef>
          <a:spcPct val="0"/>
        </a:spcBef>
        <a:spcAft>
          <a:spcPct val="0"/>
        </a:spcAft>
        <a:buClr>
          <a:srgbClr val="000000"/>
        </a:buClr>
        <a:buSzPct val="100000"/>
        <a:buFont typeface="Times New Roman" pitchFamily="18" charset="0"/>
        <a:buChar char="»"/>
        <a:defRPr sz="1400">
          <a:solidFill>
            <a:srgbClr val="5F5D5E"/>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311150" y="1806575"/>
            <a:ext cx="822642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8" tIns="45709" rIns="91418" bIns="4570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Rectangle 2"/>
          <p:cNvSpPr>
            <a:spLocks noGrp="1" noChangeArrowheads="1"/>
          </p:cNvSpPr>
          <p:nvPr>
            <p:ph type="title"/>
          </p:nvPr>
        </p:nvSpPr>
        <p:spPr bwMode="auto">
          <a:xfrm>
            <a:off x="300038" y="992188"/>
            <a:ext cx="8226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8" tIns="45709" rIns="91418" bIns="45709" numCol="1" anchor="t" anchorCtr="0" compatLnSpc="1">
            <a:prstTxWarp prst="textNoShape">
              <a:avLst/>
            </a:prstTxWarp>
            <a:spAutoFit/>
          </a:bodyPr>
          <a:lstStyle/>
          <a:p>
            <a:pPr lvl="0"/>
            <a:r>
              <a:rPr lang="en-US" altLang="en-US" smtClean="0"/>
              <a:t>Click to edit Master title style</a:t>
            </a:r>
          </a:p>
        </p:txBody>
      </p:sp>
      <p:pic>
        <p:nvPicPr>
          <p:cNvPr id="1028" name="Picture 31" descr="5300_IBMpos_black_PPT_bkgd"/>
          <p:cNvPicPr>
            <a:picLocks noChangeAspect="1" noChangeArrowheads="1"/>
          </p:cNvPicPr>
          <p:nvPr userDrawn="1"/>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07375" y="263525"/>
            <a:ext cx="585788"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Line 10"/>
          <p:cNvSpPr>
            <a:spLocks noChangeShapeType="1"/>
          </p:cNvSpPr>
          <p:nvPr userDrawn="1"/>
        </p:nvSpPr>
        <p:spPr bwMode="auto">
          <a:xfrm>
            <a:off x="266700" y="590550"/>
            <a:ext cx="8582025" cy="0"/>
          </a:xfrm>
          <a:prstGeom prst="line">
            <a:avLst/>
          </a:prstGeom>
          <a:noFill/>
          <a:ln w="9525">
            <a:solidFill>
              <a:schemeClr val="tx1"/>
            </a:solidFill>
            <a:round/>
            <a:headEnd/>
            <a:tailEnd/>
          </a:ln>
          <a:effectLst/>
        </p:spPr>
        <p:txBody>
          <a:bodyPr/>
          <a:lstStyle/>
          <a:p>
            <a:pPr algn="l" defTabSz="914400">
              <a:buClrTx/>
              <a:buSzTx/>
              <a:buFontTx/>
              <a:buNone/>
              <a:defRPr/>
            </a:pPr>
            <a:endParaRPr lang="en-US" sz="2400" dirty="0">
              <a:latin typeface="Arial" pitchFamily="34" charset="0"/>
              <a:cs typeface="Arial Unicode MS" pitchFamily="34" charset="-128"/>
            </a:endParaRPr>
          </a:p>
        </p:txBody>
      </p:sp>
    </p:spTree>
    <p:extLst>
      <p:ext uri="{BB962C8B-B14F-4D97-AF65-F5344CB8AC3E}">
        <p14:creationId xmlns:p14="http://schemas.microsoft.com/office/powerpoint/2010/main" val="1488946152"/>
      </p:ext>
    </p:extLst>
  </p:cSld>
  <p:clrMap bg1="lt1" tx1="dk1" bg2="lt2" tx2="dk2" accent1="accent1" accent2="accent2" accent3="accent3" accent4="accent4" accent5="accent5" accent6="accent6" hlink="hlink" folHlink="folHlink"/>
  <p:sldLayoutIdLst>
    <p:sldLayoutId id="2147483803" r:id="rId1"/>
    <p:sldLayoutId id="2147483804" r:id="rId2"/>
  </p:sldLayoutIdLst>
  <p:txStyles>
    <p:titleStyle>
      <a:lvl1pPr algn="l" rtl="0" eaLnBrk="0" fontAlgn="base" hangingPunct="0">
        <a:spcBef>
          <a:spcPct val="0"/>
        </a:spcBef>
        <a:spcAft>
          <a:spcPct val="0"/>
        </a:spcAft>
        <a:defRPr sz="2800" b="1">
          <a:solidFill>
            <a:srgbClr val="1562AE"/>
          </a:solidFill>
          <a:latin typeface="Rockwell" pitchFamily="18" charset="0"/>
          <a:ea typeface="+mj-ea"/>
          <a:cs typeface="+mj-cs"/>
        </a:defRPr>
      </a:lvl1pPr>
      <a:lvl2pPr algn="l" rtl="0" eaLnBrk="0" fontAlgn="base" hangingPunct="0">
        <a:spcBef>
          <a:spcPct val="0"/>
        </a:spcBef>
        <a:spcAft>
          <a:spcPct val="0"/>
        </a:spcAft>
        <a:defRPr sz="2800" b="1">
          <a:solidFill>
            <a:srgbClr val="1562AE"/>
          </a:solidFill>
          <a:latin typeface="Rockwell" pitchFamily="18" charset="0"/>
          <a:ea typeface="Arial Unicode MS" pitchFamily="34" charset="-128"/>
          <a:cs typeface="Arial Unicode MS" pitchFamily="34" charset="-128"/>
        </a:defRPr>
      </a:lvl2pPr>
      <a:lvl3pPr algn="l" rtl="0" eaLnBrk="0" fontAlgn="base" hangingPunct="0">
        <a:spcBef>
          <a:spcPct val="0"/>
        </a:spcBef>
        <a:spcAft>
          <a:spcPct val="0"/>
        </a:spcAft>
        <a:defRPr sz="2800" b="1">
          <a:solidFill>
            <a:srgbClr val="1562AE"/>
          </a:solidFill>
          <a:latin typeface="Rockwell" pitchFamily="18" charset="0"/>
          <a:ea typeface="Arial Unicode MS" pitchFamily="34" charset="-128"/>
          <a:cs typeface="Arial Unicode MS" pitchFamily="34" charset="-128"/>
        </a:defRPr>
      </a:lvl3pPr>
      <a:lvl4pPr algn="l" rtl="0" eaLnBrk="0" fontAlgn="base" hangingPunct="0">
        <a:spcBef>
          <a:spcPct val="0"/>
        </a:spcBef>
        <a:spcAft>
          <a:spcPct val="0"/>
        </a:spcAft>
        <a:defRPr sz="2800" b="1">
          <a:solidFill>
            <a:srgbClr val="1562AE"/>
          </a:solidFill>
          <a:latin typeface="Rockwell" pitchFamily="18" charset="0"/>
          <a:ea typeface="Arial Unicode MS" pitchFamily="34" charset="-128"/>
          <a:cs typeface="Arial Unicode MS" pitchFamily="34" charset="-128"/>
        </a:defRPr>
      </a:lvl4pPr>
      <a:lvl5pPr algn="l" rtl="0" eaLnBrk="0" fontAlgn="base" hangingPunct="0">
        <a:spcBef>
          <a:spcPct val="0"/>
        </a:spcBef>
        <a:spcAft>
          <a:spcPct val="0"/>
        </a:spcAft>
        <a:defRPr sz="2800" b="1">
          <a:solidFill>
            <a:srgbClr val="1562AE"/>
          </a:solidFill>
          <a:latin typeface="Rockwell" pitchFamily="18" charset="0"/>
          <a:ea typeface="Arial Unicode MS" pitchFamily="34" charset="-128"/>
          <a:cs typeface="Arial Unicode MS" pitchFamily="34" charset="-128"/>
        </a:defRPr>
      </a:lvl5pPr>
      <a:lvl6pPr marL="457200" algn="l" rtl="0" fontAlgn="base">
        <a:spcBef>
          <a:spcPct val="0"/>
        </a:spcBef>
        <a:spcAft>
          <a:spcPct val="0"/>
        </a:spcAft>
        <a:defRPr sz="3000" b="1">
          <a:solidFill>
            <a:schemeClr val="tx1"/>
          </a:solidFill>
          <a:latin typeface="Arial" pitchFamily="34" charset="0"/>
          <a:ea typeface="Arial Unicode MS" pitchFamily="34" charset="-128"/>
          <a:cs typeface="Arial Unicode MS" pitchFamily="34" charset="-128"/>
        </a:defRPr>
      </a:lvl6pPr>
      <a:lvl7pPr marL="914400" algn="l" rtl="0" fontAlgn="base">
        <a:spcBef>
          <a:spcPct val="0"/>
        </a:spcBef>
        <a:spcAft>
          <a:spcPct val="0"/>
        </a:spcAft>
        <a:defRPr sz="3000" b="1">
          <a:solidFill>
            <a:schemeClr val="tx1"/>
          </a:solidFill>
          <a:latin typeface="Arial" pitchFamily="34" charset="0"/>
          <a:ea typeface="Arial Unicode MS" pitchFamily="34" charset="-128"/>
          <a:cs typeface="Arial Unicode MS" pitchFamily="34" charset="-128"/>
        </a:defRPr>
      </a:lvl7pPr>
      <a:lvl8pPr marL="1371600" algn="l" rtl="0" fontAlgn="base">
        <a:spcBef>
          <a:spcPct val="0"/>
        </a:spcBef>
        <a:spcAft>
          <a:spcPct val="0"/>
        </a:spcAft>
        <a:defRPr sz="3000" b="1">
          <a:solidFill>
            <a:schemeClr val="tx1"/>
          </a:solidFill>
          <a:latin typeface="Arial" pitchFamily="34" charset="0"/>
          <a:ea typeface="Arial Unicode MS" pitchFamily="34" charset="-128"/>
          <a:cs typeface="Arial Unicode MS" pitchFamily="34" charset="-128"/>
        </a:defRPr>
      </a:lvl8pPr>
      <a:lvl9pPr marL="1828800" algn="l" rtl="0" fontAlgn="base">
        <a:spcBef>
          <a:spcPct val="0"/>
        </a:spcBef>
        <a:spcAft>
          <a:spcPct val="0"/>
        </a:spcAft>
        <a:defRPr sz="3000" b="1">
          <a:solidFill>
            <a:schemeClr val="tx1"/>
          </a:solidFill>
          <a:latin typeface="Arial" pitchFamily="34" charset="0"/>
          <a:ea typeface="Arial Unicode MS" pitchFamily="34" charset="-128"/>
          <a:cs typeface="Arial Unicode MS" pitchFamily="34" charset="-128"/>
        </a:defRPr>
      </a:lvl9pPr>
    </p:titleStyle>
    <p:bodyStyle>
      <a:lvl1pPr marL="342900" indent="-342900" algn="l" rtl="0" eaLnBrk="0" fontAlgn="base" hangingPunct="0">
        <a:spcBef>
          <a:spcPct val="60000"/>
        </a:spcBef>
        <a:spcAft>
          <a:spcPct val="0"/>
        </a:spcAft>
        <a:buChar char="•"/>
        <a:defRPr sz="3200">
          <a:solidFill>
            <a:schemeClr val="bg2"/>
          </a:solidFill>
          <a:latin typeface="+mn-lt"/>
          <a:ea typeface="+mn-ea"/>
          <a:cs typeface="+mn-cs"/>
        </a:defRPr>
      </a:lvl1pPr>
      <a:lvl2pPr marL="168275" indent="-168275" algn="l" rtl="0" eaLnBrk="0" fontAlgn="base" hangingPunct="0">
        <a:spcBef>
          <a:spcPct val="40000"/>
        </a:spcBef>
        <a:spcAft>
          <a:spcPct val="0"/>
        </a:spcAft>
        <a:buClr>
          <a:srgbClr val="1562AE"/>
        </a:buClr>
        <a:buFont typeface="Arial" pitchFamily="34" charset="0"/>
        <a:buChar char="•"/>
        <a:defRPr sz="2800">
          <a:solidFill>
            <a:schemeClr val="bg2"/>
          </a:solidFill>
          <a:latin typeface="+mn-lt"/>
          <a:ea typeface="+mn-ea"/>
          <a:cs typeface="+mn-cs"/>
        </a:defRPr>
      </a:lvl2pPr>
      <a:lvl3pPr marL="398463" indent="-171450" algn="l" rtl="0" eaLnBrk="0" fontAlgn="base" hangingPunct="0">
        <a:spcBef>
          <a:spcPct val="0"/>
        </a:spcBef>
        <a:spcAft>
          <a:spcPct val="0"/>
        </a:spcAft>
        <a:buClr>
          <a:srgbClr val="1562AE"/>
        </a:buClr>
        <a:buFont typeface="Univers"/>
        <a:buChar char="–"/>
        <a:defRPr sz="1600">
          <a:solidFill>
            <a:schemeClr val="bg2"/>
          </a:solidFill>
          <a:latin typeface="+mn-lt"/>
          <a:ea typeface="+mn-ea"/>
          <a:cs typeface="+mn-cs"/>
        </a:defRPr>
      </a:lvl3pPr>
      <a:lvl4pPr marL="738188" indent="-161925" algn="l" rtl="0" eaLnBrk="0" fontAlgn="base" hangingPunct="0">
        <a:spcBef>
          <a:spcPct val="0"/>
        </a:spcBef>
        <a:spcAft>
          <a:spcPct val="0"/>
        </a:spcAft>
        <a:buClr>
          <a:srgbClr val="1562AE"/>
        </a:buClr>
        <a:buFont typeface="Wingdings" pitchFamily="2" charset="2"/>
        <a:buChar char="Ø"/>
        <a:defRPr sz="1600">
          <a:solidFill>
            <a:schemeClr val="bg2"/>
          </a:solidFill>
          <a:latin typeface="+mn-lt"/>
          <a:ea typeface="+mn-ea"/>
          <a:cs typeface="+mn-cs"/>
        </a:defRPr>
      </a:lvl4pPr>
      <a:lvl5pPr marL="1092200" indent="-163513" algn="l" rtl="0" eaLnBrk="0" fontAlgn="base" hangingPunct="0">
        <a:spcBef>
          <a:spcPct val="0"/>
        </a:spcBef>
        <a:spcAft>
          <a:spcPct val="0"/>
        </a:spcAft>
        <a:buClr>
          <a:srgbClr val="1562AE"/>
        </a:buClr>
        <a:buChar char="•"/>
        <a:defRPr sz="1400">
          <a:solidFill>
            <a:schemeClr val="bg2"/>
          </a:solidFill>
          <a:latin typeface="+mn-lt"/>
          <a:ea typeface="+mn-ea"/>
          <a:cs typeface="+mn-cs"/>
        </a:defRPr>
      </a:lvl5pPr>
      <a:lvl6pPr marL="1909763" indent="-163513" algn="l" rtl="0" fontAlgn="base">
        <a:spcBef>
          <a:spcPct val="40000"/>
        </a:spcBef>
        <a:spcAft>
          <a:spcPct val="0"/>
        </a:spcAft>
        <a:buChar char="•"/>
        <a:defRPr sz="1200">
          <a:solidFill>
            <a:schemeClr val="tx1"/>
          </a:solidFill>
          <a:latin typeface="+mn-lt"/>
          <a:ea typeface="+mn-ea"/>
          <a:cs typeface="+mn-cs"/>
        </a:defRPr>
      </a:lvl6pPr>
      <a:lvl7pPr marL="2366963" indent="-163513" algn="l" rtl="0" fontAlgn="base">
        <a:spcBef>
          <a:spcPct val="40000"/>
        </a:spcBef>
        <a:spcAft>
          <a:spcPct val="0"/>
        </a:spcAft>
        <a:buChar char="•"/>
        <a:defRPr sz="1200">
          <a:solidFill>
            <a:schemeClr val="tx1"/>
          </a:solidFill>
          <a:latin typeface="+mn-lt"/>
          <a:ea typeface="+mn-ea"/>
          <a:cs typeface="+mn-cs"/>
        </a:defRPr>
      </a:lvl7pPr>
      <a:lvl8pPr marL="2824163" indent="-163513" algn="l" rtl="0" fontAlgn="base">
        <a:spcBef>
          <a:spcPct val="40000"/>
        </a:spcBef>
        <a:spcAft>
          <a:spcPct val="0"/>
        </a:spcAft>
        <a:buChar char="•"/>
        <a:defRPr sz="1200">
          <a:solidFill>
            <a:schemeClr val="tx1"/>
          </a:solidFill>
          <a:latin typeface="+mn-lt"/>
          <a:ea typeface="+mn-ea"/>
          <a:cs typeface="+mn-cs"/>
        </a:defRPr>
      </a:lvl8pPr>
      <a:lvl9pPr marL="3281363" indent="-163513" algn="l" rtl="0" fontAlgn="base">
        <a:spcBef>
          <a:spcPct val="40000"/>
        </a:spcBef>
        <a:spcAft>
          <a:spcPct val="0"/>
        </a:spcAft>
        <a:buChar char="•"/>
        <a:defRPr sz="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5.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40.xml"/><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40.xm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0.xml"/><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40.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0.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935288" y="1508125"/>
            <a:ext cx="5934075" cy="909638"/>
          </a:xfrm>
        </p:spPr>
        <p:txBody>
          <a:bodyPr anchor="t"/>
          <a:lstStyle/>
          <a:p>
            <a:pPr algn="r" eaLnBrk="1" hangingPunct="1"/>
            <a:r>
              <a:rPr lang="en-US" sz="2000" b="1" dirty="0" smtClean="0"/>
              <a:t>IBM </a:t>
            </a:r>
            <a:r>
              <a:rPr lang="en-US" sz="2000" b="1" dirty="0" err="1" smtClean="0"/>
              <a:t>Bluemix</a:t>
            </a:r>
            <a:r>
              <a:rPr lang="en-US" sz="2000" b="1" dirty="0" smtClean="0"/>
              <a:t/>
            </a:r>
            <a:br>
              <a:rPr lang="en-US" sz="2000" b="1" dirty="0" smtClean="0"/>
            </a:br>
            <a:r>
              <a:rPr lang="en-US" sz="2000" b="1" dirty="0" smtClean="0"/>
              <a:t> Keys to Success: Client Reference Deck</a:t>
            </a:r>
            <a:br>
              <a:rPr lang="en-US" sz="2000" b="1" dirty="0" smtClean="0"/>
            </a:br>
            <a:r>
              <a:rPr lang="en-US" sz="2000" smtClean="0"/>
              <a:t>April 17, </a:t>
            </a:r>
            <a:r>
              <a:rPr lang="en-US" sz="2000" dirty="0" smtClean="0"/>
              <a:t>2015</a:t>
            </a:r>
            <a:br>
              <a:rPr lang="en-US" sz="2000" dirty="0" smtClean="0"/>
            </a:br>
            <a:endParaRPr lang="en-US" sz="2000" dirty="0" smtClean="0"/>
          </a:p>
        </p:txBody>
      </p:sp>
      <p:sp>
        <p:nvSpPr>
          <p:cNvPr id="5123" name="Text Box 46"/>
          <p:cNvSpPr txBox="1">
            <a:spLocks noChangeArrowheads="1"/>
          </p:cNvSpPr>
          <p:nvPr/>
        </p:nvSpPr>
        <p:spPr bwMode="auto">
          <a:xfrm>
            <a:off x="182563" y="136525"/>
            <a:ext cx="7769225" cy="366713"/>
          </a:xfrm>
          <a:prstGeom prst="rect">
            <a:avLst/>
          </a:prstGeom>
          <a:noFill/>
          <a:ln w="9525">
            <a:noFill/>
            <a:miter lim="800000"/>
            <a:headEnd/>
            <a:tailEnd/>
          </a:ln>
        </p:spPr>
        <p:txBody>
          <a:bodyPr tIns="0" bIns="0" anchor="b"/>
          <a:lstStyle/>
          <a:p>
            <a:pPr algn="l">
              <a:spcAft>
                <a:spcPts val="900"/>
              </a:spcAft>
            </a:pPr>
            <a:r>
              <a:rPr lang="en-US" sz="1000" dirty="0" smtClean="0">
                <a:solidFill>
                  <a:srgbClr val="000000"/>
                </a:solidFill>
              </a:rPr>
              <a:t>Software and Cloud Solutions</a:t>
            </a:r>
            <a:endParaRPr lang="en-US" sz="1000" dirty="0">
              <a:solidFill>
                <a:srgbClr val="000000"/>
              </a:solidFill>
            </a:endParaRPr>
          </a:p>
        </p:txBody>
      </p:sp>
      <p:pic>
        <p:nvPicPr>
          <p:cNvPr id="5124" name="Picture 5" descr="C:\Users\IBM_ADMIN\Pictures\keys to success.jpg"/>
          <p:cNvPicPr>
            <a:picLocks noChangeAspect="1" noChangeArrowheads="1"/>
          </p:cNvPicPr>
          <p:nvPr/>
        </p:nvPicPr>
        <p:blipFill>
          <a:blip r:embed="rId3" cstate="print"/>
          <a:srcRect/>
          <a:stretch>
            <a:fillRect/>
          </a:stretch>
        </p:blipFill>
        <p:spPr bwMode="auto">
          <a:xfrm>
            <a:off x="4422775" y="2743200"/>
            <a:ext cx="4416425" cy="2514600"/>
          </a:xfrm>
          <a:prstGeom prst="rect">
            <a:avLst/>
          </a:prstGeom>
          <a:noFill/>
          <a:ln w="9525">
            <a:noFill/>
            <a:miter lim="800000"/>
            <a:headEnd/>
            <a:tailEnd/>
          </a:ln>
        </p:spPr>
      </p:pic>
      <p:pic>
        <p:nvPicPr>
          <p:cNvPr id="5125" name="Picture 5" descr="colorblock_pure.jpg"/>
          <p:cNvPicPr>
            <a:picLocks noChangeAspect="1"/>
          </p:cNvPicPr>
          <p:nvPr/>
        </p:nvPicPr>
        <p:blipFill>
          <a:blip r:embed="rId4" cstate="print"/>
          <a:srcRect/>
          <a:stretch>
            <a:fillRect/>
          </a:stretch>
        </p:blipFill>
        <p:spPr bwMode="auto">
          <a:xfrm>
            <a:off x="0" y="4191000"/>
            <a:ext cx="4121150" cy="175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cs typeface="Arial Unicode MS" pitchFamily="34" charset="-128"/>
              </a:rPr>
              <a:t>Kiwi Wearables – Improves motion-sensing technology development with the IBM Bluemix platform </a:t>
            </a: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587721"/>
            <a:ext cx="4953000" cy="755143"/>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a:cs typeface="Arial Unicode MS" pitchFamily="34" charset="-128"/>
              </a:rPr>
              <a:t>“Bluemix allowed us to get a basic prototype running in just a few days versus months.”</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a:latin typeface="+mn-lt"/>
                <a:cs typeface="Arial Unicode MS" pitchFamily="34" charset="-128"/>
              </a:rPr>
              <a:t>—Ali </a:t>
            </a:r>
            <a:r>
              <a:rPr lang="en-US" sz="1400" i="1" dirty="0" err="1">
                <a:latin typeface="+mn-lt"/>
                <a:cs typeface="Arial Unicode MS" pitchFamily="34" charset="-128"/>
              </a:rPr>
              <a:t>Nawab</a:t>
            </a:r>
            <a:r>
              <a:rPr lang="en-US" sz="1400" i="1" dirty="0">
                <a:latin typeface="+mn-lt"/>
                <a:cs typeface="Arial Unicode MS" pitchFamily="34" charset="-128"/>
              </a:rPr>
              <a:t>, chief executive officer, Kiwi </a:t>
            </a:r>
            <a:r>
              <a:rPr lang="en-US" sz="1400" i="1" dirty="0" smtClean="0">
                <a:latin typeface="+mn-lt"/>
                <a:cs typeface="Arial Unicode MS" pitchFamily="34" charset="-128"/>
              </a:rPr>
              <a:t>Wearables</a:t>
            </a:r>
            <a:endParaRPr lang="en-US" sz="1400" i="1" dirty="0">
              <a:latin typeface="+mn-lt"/>
              <a:cs typeface="Arial Unicode MS" pitchFamily="34" charset="-128"/>
            </a:endParaRPr>
          </a:p>
        </p:txBody>
      </p:sp>
      <p:sp>
        <p:nvSpPr>
          <p:cNvPr id="5125" name="Text Box 8"/>
          <p:cNvSpPr txBox="1">
            <a:spLocks noChangeArrowheads="1"/>
          </p:cNvSpPr>
          <p:nvPr/>
        </p:nvSpPr>
        <p:spPr bwMode="auto">
          <a:xfrm>
            <a:off x="6680200" y="306388"/>
            <a:ext cx="1304844"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Computer Services</a:t>
            </a:r>
            <a:endParaRPr lang="en-US" sz="1200" dirty="0">
              <a:ea typeface="MS PGothic" pitchFamily="34" charset="-128"/>
            </a:endParaRPr>
          </a:p>
        </p:txBody>
      </p:sp>
      <p:sp>
        <p:nvSpPr>
          <p:cNvPr id="5127" name="Text Box 15"/>
          <p:cNvSpPr txBox="1">
            <a:spLocks noChangeArrowheads="1"/>
          </p:cNvSpPr>
          <p:nvPr/>
        </p:nvSpPr>
        <p:spPr bwMode="auto">
          <a:xfrm>
            <a:off x="265113" y="228600"/>
            <a:ext cx="1411287" cy="276999"/>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Software </a:t>
            </a:r>
            <a:endParaRPr lang="en-US" dirty="0">
              <a:cs typeface="Arial Unicode MS" pitchFamily="34" charset="-128"/>
            </a:endParaRPr>
          </a:p>
        </p:txBody>
      </p:sp>
      <p:sp>
        <p:nvSpPr>
          <p:cNvPr id="5134" name="Text Placeholder 87"/>
          <p:cNvSpPr>
            <a:spLocks/>
          </p:cNvSpPr>
          <p:nvPr/>
        </p:nvSpPr>
        <p:spPr bwMode="auto">
          <a:xfrm>
            <a:off x="217967" y="5257800"/>
            <a:ext cx="3287233" cy="10668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a:t>
            </a:r>
            <a:r>
              <a:rPr lang="en-US" sz="1400" b="1" dirty="0" smtClean="0">
                <a:latin typeface="Arial" pitchFamily="34" charset="0"/>
                <a:cs typeface="Arial Unicode MS" pitchFamily="34" charset="-128"/>
              </a:rPr>
              <a:t>components</a:t>
            </a:r>
          </a:p>
          <a:p>
            <a:pPr marL="117475" indent="-117475" algn="l">
              <a:buFont typeface="Arial" pitchFamily="34" charset="0"/>
              <a:buChar char="•"/>
              <a:defRPr/>
            </a:pPr>
            <a:r>
              <a:rPr lang="en-US" sz="1200" dirty="0" smtClean="0">
                <a:latin typeface="Arial" pitchFamily="34" charset="0"/>
                <a:cs typeface="Arial Unicode MS" pitchFamily="34" charset="-128"/>
              </a:rPr>
              <a:t>IBM® Bluemix™</a:t>
            </a:r>
          </a:p>
          <a:p>
            <a:pPr marL="117475" indent="-117475" algn="l">
              <a:buFont typeface="Arial" pitchFamily="34" charset="0"/>
              <a:buChar char="•"/>
              <a:defRPr/>
            </a:pPr>
            <a:r>
              <a:rPr lang="en-US" sz="1200" dirty="0" smtClean="0">
                <a:latin typeface="Arial" pitchFamily="34" charset="0"/>
                <a:cs typeface="Arial Unicode MS" pitchFamily="34" charset="-128"/>
              </a:rPr>
              <a:t>Cloudant</a:t>
            </a:r>
            <a:r>
              <a:rPr lang="en-US" sz="1200" dirty="0">
                <a:latin typeface="Arial" pitchFamily="34" charset="0"/>
                <a:cs typeface="Arial Unicode MS" pitchFamily="34" charset="-128"/>
              </a:rPr>
              <a:t>™</a:t>
            </a:r>
          </a:p>
          <a:p>
            <a:pPr marL="117475" indent="-117475" algn="l">
              <a:buFont typeface="Arial" pitchFamily="34" charset="0"/>
              <a:buChar char="•"/>
              <a:defRPr/>
            </a:pPr>
            <a:r>
              <a:rPr lang="en-US" sz="1200" dirty="0" smtClean="0">
                <a:latin typeface="Arial" pitchFamily="34" charset="0"/>
                <a:cs typeface="Arial Unicode MS" pitchFamily="34" charset="-128"/>
              </a:rPr>
              <a:t>Node.js</a:t>
            </a:r>
            <a:endParaRPr lang="en-US" sz="1200" dirty="0">
              <a:latin typeface="Arial" pitchFamily="34" charset="0"/>
              <a:cs typeface="Arial Unicode MS" pitchFamily="34" charset="-128"/>
            </a:endParaRPr>
          </a:p>
          <a:p>
            <a:pPr marL="117475" indent="-117475" algn="l">
              <a:buFont typeface="Arial" pitchFamily="34" charset="0"/>
              <a:buChar char="•"/>
              <a:defRPr/>
            </a:pPr>
            <a:r>
              <a:rPr lang="en-US" sz="1200" dirty="0" err="1" smtClean="0">
                <a:latin typeface="Arial" pitchFamily="34" charset="0"/>
                <a:cs typeface="Arial Unicode MS" pitchFamily="34" charset="-128"/>
              </a:rPr>
              <a:t>Twilio</a:t>
            </a:r>
            <a:endParaRPr lang="en-US" sz="1200" dirty="0">
              <a:latin typeface="Arial" pitchFamily="34" charset="0"/>
              <a:cs typeface="Arial Unicode MS" pitchFamily="34" charset="-128"/>
            </a:endParaRPr>
          </a:p>
        </p:txBody>
      </p:sp>
      <p:sp>
        <p:nvSpPr>
          <p:cNvPr id="5131" name="Rectangle 24"/>
          <p:cNvSpPr>
            <a:spLocks noChangeArrowheads="1"/>
          </p:cNvSpPr>
          <p:nvPr/>
        </p:nvSpPr>
        <p:spPr bwMode="auto">
          <a:xfrm>
            <a:off x="6565602" y="6567488"/>
            <a:ext cx="2255838" cy="214312"/>
          </a:xfrm>
          <a:prstGeom prst="rect">
            <a:avLst/>
          </a:prstGeom>
          <a:noFill/>
          <a:ln w="9525">
            <a:noFill/>
            <a:miter lim="800000"/>
            <a:headEnd/>
            <a:tailEnd/>
          </a:ln>
        </p:spPr>
        <p:txBody>
          <a:bodyPr tIns="46038" bIns="46038" anchor="b"/>
          <a:lstStyle/>
          <a:p>
            <a:pPr marL="400050" indent="-400050" algn="r" defTabSz="914400" eaLnBrk="0" hangingPunct="0">
              <a:buClrTx/>
              <a:buSzTx/>
              <a:buFontTx/>
              <a:buNone/>
            </a:pPr>
            <a:r>
              <a:rPr lang="en-US" sz="800" dirty="0">
                <a:solidFill>
                  <a:schemeClr val="tx1"/>
                </a:solidFill>
                <a:cs typeface="Arial Unicode MS" pitchFamily="34" charset="-128"/>
              </a:rPr>
              <a:t>GMP14055-USEN-00</a:t>
            </a:r>
          </a:p>
        </p:txBody>
      </p:sp>
      <p:sp>
        <p:nvSpPr>
          <p:cNvPr id="5133" name="Rectangle 23"/>
          <p:cNvSpPr>
            <a:spLocks noChangeArrowheads="1"/>
          </p:cNvSpPr>
          <p:nvPr/>
        </p:nvSpPr>
        <p:spPr bwMode="auto">
          <a:xfrm>
            <a:off x="3799367" y="3352800"/>
            <a:ext cx="4956225" cy="969496"/>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a:t>
            </a:r>
            <a:r>
              <a:rPr lang="en-US" sz="1200" dirty="0">
                <a:ea typeface="MS PGothic" pitchFamily="34" charset="-128"/>
                <a:cs typeface="Arial Unicode MS" pitchFamily="34" charset="-128"/>
              </a:rPr>
              <a:t>“Kiwi Wearables sought to design and deliver its motion-sensing technology solutions faster and with expanded capabilities. With the IBM Bluemix platform’s cloud-based environment and enhanced capabilities, Kiwi reduced its proof of concept (POC) times and can now connect large numbers of disparate devices.” </a:t>
            </a:r>
            <a:endParaRPr lang="en-US" sz="1200" dirty="0">
              <a:solidFill>
                <a:schemeClr val="tx1"/>
              </a:solidFill>
              <a:ea typeface="MS PGothic" pitchFamily="34" charset="-128"/>
              <a:cs typeface="Arial Unicode MS" pitchFamily="34" charset="-128"/>
            </a:endParaRPr>
          </a:p>
        </p:txBody>
      </p:sp>
      <p:sp>
        <p:nvSpPr>
          <p:cNvPr id="2" name="Text Box 3"/>
          <p:cNvSpPr txBox="1">
            <a:spLocks noChangeArrowheads="1"/>
          </p:cNvSpPr>
          <p:nvPr/>
        </p:nvSpPr>
        <p:spPr bwMode="auto">
          <a:xfrm>
            <a:off x="212725" y="2746375"/>
            <a:ext cx="32924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7FBA00"/>
                </a:solidFill>
                <a:cs typeface="Arial Unicode MS" pitchFamily="34" charset="-128"/>
              </a:rPr>
              <a:t>Offers </a:t>
            </a:r>
            <a:r>
              <a:rPr lang="en-US" b="1" dirty="0" smtClean="0">
                <a:solidFill>
                  <a:srgbClr val="7FBA00"/>
                </a:solidFill>
                <a:cs typeface="Arial Unicode MS" pitchFamily="34" charset="-128"/>
              </a:rPr>
              <a:t>scalability and </a:t>
            </a:r>
            <a:r>
              <a:rPr lang="en-US" b="1" dirty="0">
                <a:solidFill>
                  <a:srgbClr val="7FBA00"/>
                </a:solidFill>
                <a:cs typeface="Arial Unicode MS" pitchFamily="34" charset="-128"/>
              </a:rPr>
              <a:t>choice </a:t>
            </a:r>
            <a:endParaRPr lang="en-US" b="1" dirty="0" smtClean="0">
              <a:solidFill>
                <a:srgbClr val="7FBA00"/>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pitchFamily="34" charset="-128"/>
              </a:rPr>
              <a:t>with IBM, open source and third-party tools available through the IBM® Bluemix™ catalog</a:t>
            </a:r>
            <a:endParaRPr lang="en-US" sz="1400" dirty="0">
              <a:solidFill>
                <a:srgbClr val="5F5D5E"/>
              </a:solidFill>
              <a:ea typeface="MS PGothic" pitchFamily="34" charset="-128"/>
            </a:endParaRPr>
          </a:p>
        </p:txBody>
      </p:sp>
      <p:sp>
        <p:nvSpPr>
          <p:cNvPr id="5135" name="Rectangle 7"/>
          <p:cNvSpPr>
            <a:spLocks noChangeArrowheads="1"/>
          </p:cNvSpPr>
          <p:nvPr/>
        </p:nvSpPr>
        <p:spPr bwMode="auto">
          <a:xfrm>
            <a:off x="212725" y="38100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0099B5"/>
                </a:solidFill>
                <a:cs typeface="Arial Unicode MS" pitchFamily="34" charset="-128"/>
              </a:rPr>
              <a:t>Saves licensing </a:t>
            </a:r>
            <a:r>
              <a:rPr lang="en-US" b="1" dirty="0" smtClean="0">
                <a:solidFill>
                  <a:srgbClr val="0099B5"/>
                </a:solidFill>
                <a:cs typeface="Arial Unicode MS" pitchFamily="34" charset="-128"/>
              </a:rPr>
              <a:t>expenses</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pitchFamily="34" charset="-128"/>
              </a:rPr>
              <a:t>with pay-as-you-use applications, application programming interfaces  and software development kits</a:t>
            </a:r>
          </a:p>
        </p:txBody>
      </p:sp>
      <p:sp>
        <p:nvSpPr>
          <p:cNvPr id="5137" name="Rectangle 5"/>
          <p:cNvSpPr>
            <a:spLocks noChangeArrowheads="1"/>
          </p:cNvSpPr>
          <p:nvPr/>
        </p:nvSpPr>
        <p:spPr bwMode="auto">
          <a:xfrm>
            <a:off x="212725" y="16764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FF9933"/>
                </a:solidFill>
                <a:cs typeface="Arial Unicode MS" pitchFamily="34" charset="-128"/>
              </a:rPr>
              <a:t>75% </a:t>
            </a:r>
            <a:r>
              <a:rPr lang="en-US" b="1" dirty="0" smtClean="0">
                <a:solidFill>
                  <a:srgbClr val="FF9933"/>
                </a:solidFill>
                <a:cs typeface="Arial Unicode MS" pitchFamily="34" charset="-128"/>
              </a:rPr>
              <a:t>decrease</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pitchFamily="34" charset="-128"/>
              </a:rPr>
              <a:t>in proof of concept (POC) development and release times</a:t>
            </a:r>
          </a:p>
        </p:txBody>
      </p:sp>
      <p:pic>
        <p:nvPicPr>
          <p:cNvPr id="1026" name="Picture 2" descr="Kiwi Hom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5697440"/>
            <a:ext cx="2046206" cy="8244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26869" b="30329"/>
          <a:stretch/>
        </p:blipFill>
        <p:spPr>
          <a:xfrm>
            <a:off x="3831581" y="1633709"/>
            <a:ext cx="4989859" cy="1642891"/>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400" b="1">
                <a:cs typeface="Arial Unicode MS" pitchFamily="34" charset="-128"/>
              </a:rPr>
              <a:t>King Mongkut’s University of Technology Thonburi –Prepares students for career success with IBM software</a:t>
            </a:r>
          </a:p>
        </p:txBody>
      </p:sp>
      <p:sp>
        <p:nvSpPr>
          <p:cNvPr id="5123" name="Line 3"/>
          <p:cNvSpPr>
            <a:spLocks noChangeShapeType="1"/>
          </p:cNvSpPr>
          <p:nvPr/>
        </p:nvSpPr>
        <p:spPr bwMode="auto">
          <a:xfrm flipV="1">
            <a:off x="269875" y="1600200"/>
            <a:ext cx="3063875" cy="0"/>
          </a:xfrm>
          <a:prstGeom prst="line">
            <a:avLst/>
          </a:prstGeom>
          <a:noFill/>
          <a:ln w="9398">
            <a:solidFill>
              <a:srgbClr val="000000"/>
            </a:solidFill>
            <a:miter lim="800000"/>
            <a:headEnd/>
            <a:tailEnd/>
          </a:ln>
        </p:spPr>
        <p:txBody>
          <a:bodyPr/>
          <a:lstStyle/>
          <a:p>
            <a:endParaRPr lang="en-US"/>
          </a:p>
        </p:txBody>
      </p:sp>
      <p:sp>
        <p:nvSpPr>
          <p:cNvPr id="5124" name="Rectangle 4"/>
          <p:cNvSpPr>
            <a:spLocks noChangeArrowheads="1"/>
          </p:cNvSpPr>
          <p:nvPr/>
        </p:nvSpPr>
        <p:spPr bwMode="auto">
          <a:xfrm>
            <a:off x="3738563" y="4495800"/>
            <a:ext cx="4973637" cy="969963"/>
          </a:xfrm>
          <a:prstGeom prst="rect">
            <a:avLst/>
          </a:prstGeom>
          <a:noFill/>
          <a:ln w="21600">
            <a:noFill/>
            <a:round/>
            <a:headEnd/>
            <a:tailEnd/>
          </a:ln>
        </p:spPr>
        <p:txBody>
          <a:bodyPr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600" i="1">
                <a:solidFill>
                  <a:schemeClr val="tx1"/>
                </a:solidFill>
                <a:cs typeface="Arial Unicode MS" pitchFamily="34" charset="-128"/>
              </a:rPr>
              <a:t>“The decision to participate in the IBM Academic Initiative became quite an easy one for us to make.”</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i="1">
                <a:solidFill>
                  <a:schemeClr val="tx1"/>
                </a:solidFill>
                <a:cs typeface="Arial Unicode MS" pitchFamily="34" charset="-128"/>
              </a:rPr>
              <a:t>—Unhawa Ninrutsirikun, lecturer, King Mongkut’s </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i="1">
                <a:solidFill>
                  <a:schemeClr val="tx1"/>
                </a:solidFill>
                <a:cs typeface="Arial Unicode MS" pitchFamily="34" charset="-128"/>
              </a:rPr>
              <a:t>University of Technology Thonburi </a:t>
            </a:r>
            <a:endParaRPr lang="en-US" altLang="en-US" sz="1600">
              <a:solidFill>
                <a:schemeClr val="tx1"/>
              </a:solidFill>
              <a:ea typeface="ＭＳ Ｐゴシック" pitchFamily="34" charset="-128"/>
            </a:endParaRPr>
          </a:p>
        </p:txBody>
      </p:sp>
      <p:sp>
        <p:nvSpPr>
          <p:cNvPr id="5125" name="Text Box 8"/>
          <p:cNvSpPr txBox="1">
            <a:spLocks noChangeArrowheads="1"/>
          </p:cNvSpPr>
          <p:nvPr/>
        </p:nvSpPr>
        <p:spPr bwMode="auto">
          <a:xfrm>
            <a:off x="7391400" y="304800"/>
            <a:ext cx="681038" cy="184150"/>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a:ea typeface="ＭＳ Ｐゴシック" pitchFamily="34" charset="-128"/>
              </a:rPr>
              <a:t>Education</a:t>
            </a:r>
          </a:p>
        </p:txBody>
      </p:sp>
      <p:sp>
        <p:nvSpPr>
          <p:cNvPr id="5126" name="Text Box 15"/>
          <p:cNvSpPr txBox="1">
            <a:spLocks noChangeArrowheads="1"/>
          </p:cNvSpPr>
          <p:nvPr/>
        </p:nvSpPr>
        <p:spPr bwMode="auto">
          <a:xfrm>
            <a:off x="265113" y="228600"/>
            <a:ext cx="2554287" cy="276225"/>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cs typeface="Arial Unicode MS" pitchFamily="34" charset="-128"/>
              </a:rPr>
              <a:t>IBM Academic Initiative</a:t>
            </a:r>
          </a:p>
        </p:txBody>
      </p:sp>
      <p:sp>
        <p:nvSpPr>
          <p:cNvPr id="5134" name="Text Placeholder 87"/>
          <p:cNvSpPr>
            <a:spLocks/>
          </p:cNvSpPr>
          <p:nvPr/>
        </p:nvSpPr>
        <p:spPr bwMode="auto">
          <a:xfrm>
            <a:off x="185738" y="5105400"/>
            <a:ext cx="3581400" cy="11430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cs typeface="Arial Unicode MS" pitchFamily="34" charset="-128"/>
              </a:rPr>
              <a:t>Solution compo</a:t>
            </a:r>
            <a:r>
              <a:rPr lang="en-US" sz="1400" b="1" dirty="0">
                <a:solidFill>
                  <a:schemeClr val="tx1"/>
                </a:solidFill>
                <a:cs typeface="Arial Unicode MS" pitchFamily="34" charset="-128"/>
              </a:rPr>
              <a:t>nents</a:t>
            </a:r>
          </a:p>
          <a:p>
            <a:pPr marL="117475" indent="-117475" algn="l">
              <a:buFont typeface="Arial" pitchFamily="34" charset="0"/>
              <a:buChar char="•"/>
              <a:defRPr/>
            </a:pPr>
            <a:r>
              <a:rPr lang="en-US" sz="1200" dirty="0">
                <a:cs typeface="Arial Unicode MS" pitchFamily="34" charset="-128"/>
              </a:rPr>
              <a:t>IBM</a:t>
            </a:r>
            <a:r>
              <a:rPr lang="en-US" sz="1200" baseline="30000" dirty="0">
                <a:cs typeface="Arial Unicode MS" pitchFamily="34" charset="-128"/>
              </a:rPr>
              <a:t>®</a:t>
            </a:r>
            <a:r>
              <a:rPr lang="en-US" sz="1200" dirty="0">
                <a:cs typeface="Arial Unicode MS" pitchFamily="34" charset="-128"/>
              </a:rPr>
              <a:t> Rational</a:t>
            </a:r>
            <a:r>
              <a:rPr lang="en-US" sz="1200" baseline="30000" dirty="0">
                <a:cs typeface="Arial Unicode MS" pitchFamily="34" charset="-128"/>
              </a:rPr>
              <a:t>®</a:t>
            </a:r>
            <a:r>
              <a:rPr lang="en-US" sz="1200" dirty="0">
                <a:cs typeface="Arial Unicode MS" pitchFamily="34" charset="-128"/>
              </a:rPr>
              <a:t> Application Developer</a:t>
            </a:r>
          </a:p>
          <a:p>
            <a:pPr marL="117475" indent="-117475" algn="l">
              <a:buFont typeface="Arial" pitchFamily="34" charset="0"/>
              <a:buChar char="•"/>
              <a:defRPr/>
            </a:pPr>
            <a:r>
              <a:rPr lang="en-US" sz="1200" dirty="0">
                <a:cs typeface="Arial Unicode MS" pitchFamily="34" charset="-128"/>
              </a:rPr>
              <a:t>IBM </a:t>
            </a:r>
            <a:r>
              <a:rPr lang="en-US" sz="1200" dirty="0" err="1">
                <a:cs typeface="Arial Unicode MS" pitchFamily="34" charset="-128"/>
              </a:rPr>
              <a:t>Bluemix</a:t>
            </a:r>
            <a:r>
              <a:rPr lang="en-US" sz="1200" baseline="30000" dirty="0">
                <a:cs typeface="Arial Unicode MS" pitchFamily="34" charset="-128"/>
              </a:rPr>
              <a:t>™</a:t>
            </a:r>
          </a:p>
          <a:p>
            <a:pPr marL="117475" indent="-117475" algn="l">
              <a:buFont typeface="Arial" pitchFamily="34" charset="0"/>
              <a:buChar char="•"/>
              <a:defRPr/>
            </a:pPr>
            <a:r>
              <a:rPr lang="en-US" sz="1200" dirty="0">
                <a:cs typeface="Arial Unicode MS" pitchFamily="34" charset="-128"/>
              </a:rPr>
              <a:t>IBM </a:t>
            </a:r>
            <a:r>
              <a:rPr lang="en-US" sz="1200" dirty="0" err="1">
                <a:cs typeface="Arial Unicode MS" pitchFamily="34" charset="-128"/>
              </a:rPr>
              <a:t>Worklight</a:t>
            </a:r>
            <a:r>
              <a:rPr lang="en-US" sz="1200" baseline="30000" dirty="0">
                <a:cs typeface="Arial Unicode MS" pitchFamily="34" charset="-128"/>
              </a:rPr>
              <a:t>®</a:t>
            </a:r>
          </a:p>
          <a:p>
            <a:pPr marL="117475" indent="-117475" algn="l">
              <a:buFont typeface="Arial" pitchFamily="34" charset="0"/>
              <a:buChar char="•"/>
              <a:defRPr/>
            </a:pPr>
            <a:r>
              <a:rPr lang="en-US" sz="1200" dirty="0">
                <a:cs typeface="Arial Unicode MS" pitchFamily="34" charset="-128"/>
              </a:rPr>
              <a:t>IBM DB2</a:t>
            </a:r>
            <a:r>
              <a:rPr lang="en-US" sz="1200" baseline="30000" dirty="0">
                <a:cs typeface="Arial Unicode MS" pitchFamily="34" charset="-128"/>
              </a:rPr>
              <a:t>®</a:t>
            </a:r>
          </a:p>
          <a:p>
            <a:pPr marL="117475" indent="-117475" algn="l">
              <a:buFont typeface="Arial" pitchFamily="34" charset="0"/>
              <a:buChar char="•"/>
              <a:defRPr/>
            </a:pPr>
            <a:r>
              <a:rPr lang="en-US" sz="1200" dirty="0">
                <a:cs typeface="Arial Unicode MS" pitchFamily="34" charset="-128"/>
              </a:rPr>
              <a:t>IBM System z</a:t>
            </a:r>
            <a:r>
              <a:rPr lang="en-US" sz="1200" baseline="30000" dirty="0">
                <a:cs typeface="Arial Unicode MS" pitchFamily="34" charset="-128"/>
              </a:rPr>
              <a:t>®</a:t>
            </a:r>
          </a:p>
          <a:p>
            <a:pPr marL="117475" indent="-117475" algn="l">
              <a:buFont typeface="Arial" pitchFamily="34" charset="0"/>
              <a:buChar char="•"/>
              <a:defRPr/>
            </a:pPr>
            <a:r>
              <a:rPr lang="en-US" sz="1200" dirty="0">
                <a:cs typeface="Arial Unicode MS" pitchFamily="34" charset="-128"/>
              </a:rPr>
              <a:t>IBM IT Service Management</a:t>
            </a:r>
          </a:p>
        </p:txBody>
      </p:sp>
      <p:sp>
        <p:nvSpPr>
          <p:cNvPr id="5128" name="Rectangle 24"/>
          <p:cNvSpPr>
            <a:spLocks noChangeArrowheads="1"/>
          </p:cNvSpPr>
          <p:nvPr/>
        </p:nvSpPr>
        <p:spPr bwMode="auto">
          <a:xfrm>
            <a:off x="6705600" y="6567488"/>
            <a:ext cx="2255838" cy="214312"/>
          </a:xfrm>
          <a:prstGeom prst="rect">
            <a:avLst/>
          </a:prstGeom>
          <a:noFill/>
          <a:ln w="9525">
            <a:noFill/>
            <a:miter lim="800000"/>
            <a:headEnd/>
            <a:tailEnd/>
          </a:ln>
        </p:spPr>
        <p:txBody>
          <a:bodyPr tIns="46038" bIns="46038" anchor="b"/>
          <a:lstStyle/>
          <a:p>
            <a:pPr marL="400050" indent="-400050" algn="r" defTabSz="914400" eaLnBrk="0" hangingPunct="0">
              <a:buClrTx/>
              <a:buSzTx/>
              <a:buFontTx/>
              <a:buNone/>
            </a:pPr>
            <a:r>
              <a:rPr lang="en-US" sz="800">
                <a:solidFill>
                  <a:srgbClr val="5F5D5E"/>
                </a:solidFill>
                <a:cs typeface="Arial Unicode MS" pitchFamily="34" charset="-128"/>
              </a:rPr>
              <a:t>EBC03008USEN-00</a:t>
            </a:r>
            <a:endParaRPr lang="en-US" altLang="en-US" sz="800">
              <a:solidFill>
                <a:schemeClr val="tx1"/>
              </a:solidFill>
              <a:cs typeface="Arial Unicode MS" pitchFamily="34" charset="-128"/>
            </a:endParaRPr>
          </a:p>
        </p:txBody>
      </p:sp>
      <p:sp>
        <p:nvSpPr>
          <p:cNvPr id="5129" name="Rectangle 23"/>
          <p:cNvSpPr>
            <a:spLocks noChangeArrowheads="1"/>
          </p:cNvSpPr>
          <p:nvPr/>
        </p:nvSpPr>
        <p:spPr bwMode="auto">
          <a:xfrm>
            <a:off x="3733800" y="3381375"/>
            <a:ext cx="4991100" cy="969963"/>
          </a:xfrm>
          <a:prstGeom prst="rect">
            <a:avLst/>
          </a:prstGeom>
          <a:noFill/>
          <a:ln w="9525">
            <a:noFill/>
            <a:miter lim="800000"/>
            <a:headEnd/>
            <a:tailEnd/>
          </a:ln>
        </p:spPr>
        <p:txBody>
          <a:bodyPr lIns="0" tIns="0" rIns="0">
            <a:spAutoFit/>
          </a:bodyPr>
          <a:lstStyle/>
          <a:p>
            <a:pPr algn="l" defTabSz="914400">
              <a:buClrTx/>
              <a:buSzTx/>
              <a:buFontTx/>
              <a:buNone/>
            </a:pPr>
            <a:r>
              <a:rPr lang="en-US" altLang="en-US" sz="1200" b="1">
                <a:solidFill>
                  <a:schemeClr val="tx1"/>
                </a:solidFill>
                <a:ea typeface="ＭＳ Ｐゴシック" pitchFamily="34" charset="-128"/>
                <a:cs typeface="Arial Unicode MS" pitchFamily="34" charset="-128"/>
              </a:rPr>
              <a:t>The transformation:</a:t>
            </a:r>
            <a:r>
              <a:rPr lang="en-US" altLang="en-US" sz="1200">
                <a:solidFill>
                  <a:schemeClr val="tx1"/>
                </a:solidFill>
                <a:ea typeface="ＭＳ Ｐゴシック" pitchFamily="34" charset="-128"/>
                <a:cs typeface="Arial Unicode MS" pitchFamily="34" charset="-128"/>
              </a:rPr>
              <a:t> </a:t>
            </a:r>
            <a:r>
              <a:rPr lang="en-US" altLang="en-US" sz="1200">
                <a:ea typeface="ＭＳ Ｐゴシック" pitchFamily="34" charset="-128"/>
                <a:cs typeface="Arial Unicode MS" pitchFamily="34" charset="-128"/>
              </a:rPr>
              <a:t>King Mongkut’s University of Technology Thonburi (KMUTT) needed classroom technology that could cover a wide array of IT services. Through the IBM Academic Initiative program, KMUTT implemented IBM software in IT classrooms, helping prepare scholars for workplace success.</a:t>
            </a:r>
            <a:endParaRPr lang="en-US" altLang="en-US" sz="1200">
              <a:solidFill>
                <a:schemeClr val="tx1"/>
              </a:solidFill>
              <a:ea typeface="ＭＳ Ｐゴシック" pitchFamily="34" charset="-128"/>
              <a:cs typeface="Arial Unicode MS" pitchFamily="34" charset="-128"/>
            </a:endParaRPr>
          </a:p>
        </p:txBody>
      </p:sp>
      <p:sp>
        <p:nvSpPr>
          <p:cNvPr id="5130" name="Text Box 3"/>
          <p:cNvSpPr txBox="1">
            <a:spLocks noChangeArrowheads="1"/>
          </p:cNvSpPr>
          <p:nvPr/>
        </p:nvSpPr>
        <p:spPr bwMode="auto">
          <a:xfrm>
            <a:off x="209550" y="2882900"/>
            <a:ext cx="3216275" cy="9144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solidFill>
                  <a:srgbClr val="7FBA00"/>
                </a:solidFill>
                <a:cs typeface="Arial Unicode MS" pitchFamily="34" charset="-128"/>
              </a:rPr>
              <a:t>Positions scholars</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a:solidFill>
                  <a:srgbClr val="5F5D5E"/>
                </a:solidFill>
                <a:cs typeface="Arial Unicode MS" pitchFamily="34" charset="-128"/>
              </a:rPr>
              <a:t>to get good jobs once they graduate and to succeed in the workplace</a:t>
            </a:r>
            <a:endParaRPr lang="en-US" altLang="en-US" sz="1400">
              <a:solidFill>
                <a:srgbClr val="5F5D5E"/>
              </a:solidFill>
              <a:ea typeface="ＭＳ Ｐゴシック" pitchFamily="34" charset="-128"/>
            </a:endParaRPr>
          </a:p>
        </p:txBody>
      </p:sp>
      <p:sp>
        <p:nvSpPr>
          <p:cNvPr id="5131" name="Rectangle 7"/>
          <p:cNvSpPr>
            <a:spLocks noChangeArrowheads="1"/>
          </p:cNvSpPr>
          <p:nvPr/>
        </p:nvSpPr>
        <p:spPr bwMode="auto">
          <a:xfrm>
            <a:off x="209550" y="3886200"/>
            <a:ext cx="3216275" cy="13716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solidFill>
                  <a:srgbClr val="0099B5"/>
                </a:solidFill>
                <a:cs typeface="Arial Unicode MS" pitchFamily="34" charset="-128"/>
              </a:rPr>
              <a:t>Offers certifications</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a:solidFill>
                  <a:srgbClr val="5F5D5E"/>
                </a:solidFill>
                <a:cs typeface="Arial Unicode MS" pitchFamily="34" charset="-128"/>
              </a:rPr>
              <a:t>for IBM technologies, which helps showcase students’ expertise to potential employers</a:t>
            </a:r>
          </a:p>
        </p:txBody>
      </p:sp>
      <p:sp>
        <p:nvSpPr>
          <p:cNvPr id="5132" name="Rectangle 5"/>
          <p:cNvSpPr>
            <a:spLocks noChangeArrowheads="1"/>
          </p:cNvSpPr>
          <p:nvPr/>
        </p:nvSpPr>
        <p:spPr bwMode="auto">
          <a:xfrm>
            <a:off x="212725" y="1676400"/>
            <a:ext cx="3216275" cy="11430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a:solidFill>
                  <a:srgbClr val="FF9933"/>
                </a:solidFill>
                <a:cs typeface="Arial Unicode MS" pitchFamily="34" charset="-128"/>
              </a:rPr>
              <a:t>Provides 80%</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a:solidFill>
                  <a:srgbClr val="5F5D5E"/>
                </a:solidFill>
                <a:cs typeface="Arial Unicode MS" pitchFamily="34" charset="-128"/>
              </a:rPr>
              <a:t>of IT students with experience working with IBM technology during their time at the university</a:t>
            </a:r>
          </a:p>
        </p:txBody>
      </p:sp>
      <p:pic>
        <p:nvPicPr>
          <p:cNvPr id="5133" name="Picture 15" descr="KMUTT logo placeholder.JPG"/>
          <p:cNvPicPr>
            <a:picLocks noChangeAspect="1"/>
          </p:cNvPicPr>
          <p:nvPr/>
        </p:nvPicPr>
        <p:blipFill>
          <a:blip r:embed="rId3" cstate="print"/>
          <a:srcRect/>
          <a:stretch>
            <a:fillRect/>
          </a:stretch>
        </p:blipFill>
        <p:spPr bwMode="auto">
          <a:xfrm>
            <a:off x="6096000" y="5562600"/>
            <a:ext cx="2609850" cy="1011238"/>
          </a:xfrm>
          <a:prstGeom prst="rect">
            <a:avLst/>
          </a:prstGeom>
          <a:noFill/>
          <a:ln w="9525">
            <a:noFill/>
            <a:miter lim="800000"/>
            <a:headEnd/>
            <a:tailEnd/>
          </a:ln>
        </p:spPr>
      </p:pic>
      <p:pic>
        <p:nvPicPr>
          <p:cNvPr id="2" name="Picture 2"/>
          <p:cNvPicPr>
            <a:picLocks noChangeAspect="1"/>
          </p:cNvPicPr>
          <p:nvPr/>
        </p:nvPicPr>
        <p:blipFill>
          <a:blip r:embed="rId4" cstate="print"/>
          <a:srcRect l="7935" t="29005" r="6615" b="27086"/>
          <a:stretch>
            <a:fillRect/>
          </a:stretch>
        </p:blipFill>
        <p:spPr bwMode="auto">
          <a:xfrm>
            <a:off x="3703638" y="1600200"/>
            <a:ext cx="5051425" cy="1730375"/>
          </a:xfrm>
          <a:prstGeom prst="rect">
            <a:avLst/>
          </a:prstGeom>
          <a:noFill/>
          <a:ln w="9525">
            <a:noFill/>
            <a:miter lim="800000"/>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IBM_ADMIN\Documents\Communications\Global Entrepreneur\GEP Website\Homepage options\IBMCloud_Industry_003.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703638" y="1600200"/>
            <a:ext cx="5021262" cy="1730375"/>
          </a:xfrm>
          <a:prstGeom prst="rect">
            <a:avLst/>
          </a:prstGeom>
          <a:noFill/>
          <a:extLst>
            <a:ext uri="{909E8E84-426E-40DD-AFC4-6F175D3DCCD1}">
              <a14:hiddenFill xmlns:a14="http://schemas.microsoft.com/office/drawing/2010/main">
                <a:solidFill>
                  <a:srgbClr val="FFFFFF"/>
                </a:solidFill>
              </a14:hiddenFill>
            </a:ext>
          </a:extLst>
        </p:spPr>
      </p:pic>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400" b="1" dirty="0" smtClean="0">
                <a:cs typeface="Arial Unicode MS" pitchFamily="34" charset="-128"/>
              </a:rPr>
              <a:t>Mesa Technology</a:t>
            </a:r>
            <a:r>
              <a:rPr lang="en-US" altLang="en-US" sz="2400" dirty="0" smtClean="0">
                <a:cs typeface="Arial Unicode MS" pitchFamily="34" charset="-128"/>
              </a:rPr>
              <a:t>–Faster development in the cloud with IBM </a:t>
            </a:r>
            <a:r>
              <a:rPr lang="en-US" altLang="en-US" sz="2400" dirty="0" err="1" smtClean="0">
                <a:cs typeface="Arial Unicode MS" pitchFamily="34" charset="-128"/>
              </a:rPr>
              <a:t>Bluemix</a:t>
            </a:r>
            <a:endParaRPr lang="en-US" altLang="en-US" sz="2400" dirty="0">
              <a:cs typeface="Arial Unicode MS" pitchFamily="34" charset="-128"/>
            </a:endParaRPr>
          </a:p>
        </p:txBody>
      </p:sp>
      <p:sp>
        <p:nvSpPr>
          <p:cNvPr id="5123" name="Line 3"/>
          <p:cNvSpPr>
            <a:spLocks noChangeShapeType="1"/>
          </p:cNvSpPr>
          <p:nvPr/>
        </p:nvSpPr>
        <p:spPr bwMode="auto">
          <a:xfrm flipV="1">
            <a:off x="269875" y="1600200"/>
            <a:ext cx="3063875" cy="0"/>
          </a:xfrm>
          <a:prstGeom prst="line">
            <a:avLst/>
          </a:prstGeom>
          <a:noFill/>
          <a:ln w="9398">
            <a:solidFill>
              <a:srgbClr val="000000"/>
            </a:solidFill>
            <a:miter lim="800000"/>
            <a:headEnd/>
            <a:tailEnd/>
          </a:ln>
        </p:spPr>
        <p:txBody>
          <a:bodyPr/>
          <a:lstStyle/>
          <a:p>
            <a:endParaRPr lang="en-US"/>
          </a:p>
        </p:txBody>
      </p:sp>
      <p:sp>
        <p:nvSpPr>
          <p:cNvPr id="5125" name="Text Box 8"/>
          <p:cNvSpPr txBox="1">
            <a:spLocks noChangeArrowheads="1"/>
          </p:cNvSpPr>
          <p:nvPr/>
        </p:nvSpPr>
        <p:spPr bwMode="auto">
          <a:xfrm>
            <a:off x="6858000" y="304800"/>
            <a:ext cx="1279196"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200" dirty="0" smtClean="0">
                <a:ea typeface="ＭＳ Ｐゴシック" pitchFamily="34" charset="-128"/>
              </a:rPr>
              <a:t>Computer services</a:t>
            </a:r>
            <a:endParaRPr lang="en-US" altLang="en-US" sz="1200" dirty="0">
              <a:ea typeface="ＭＳ Ｐゴシック" pitchFamily="34" charset="-128"/>
            </a:endParaRPr>
          </a:p>
        </p:txBody>
      </p:sp>
      <p:sp>
        <p:nvSpPr>
          <p:cNvPr id="5134" name="Text Placeholder 87"/>
          <p:cNvSpPr>
            <a:spLocks/>
          </p:cNvSpPr>
          <p:nvPr/>
        </p:nvSpPr>
        <p:spPr bwMode="auto">
          <a:xfrm>
            <a:off x="185738" y="5410200"/>
            <a:ext cx="3581400" cy="11430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cs typeface="Arial Unicode MS" pitchFamily="34" charset="-128"/>
              </a:rPr>
              <a:t>Solution compo</a:t>
            </a:r>
            <a:r>
              <a:rPr lang="en-US" sz="1400" b="1" dirty="0">
                <a:solidFill>
                  <a:schemeClr val="tx1"/>
                </a:solidFill>
                <a:cs typeface="Arial Unicode MS" pitchFamily="34" charset="-128"/>
              </a:rPr>
              <a:t>nents</a:t>
            </a:r>
          </a:p>
          <a:p>
            <a:pPr marL="117475" indent="-117475" algn="l">
              <a:buFont typeface="Arial" pitchFamily="34" charset="0"/>
              <a:buChar char="•"/>
              <a:defRPr/>
            </a:pPr>
            <a:r>
              <a:rPr lang="en-US" sz="1200" dirty="0" smtClean="0">
                <a:cs typeface="Arial Unicode MS" pitchFamily="34" charset="-128"/>
              </a:rPr>
              <a:t>IBM </a:t>
            </a:r>
            <a:r>
              <a:rPr lang="en-US" sz="1200" dirty="0" err="1">
                <a:cs typeface="Arial Unicode MS" pitchFamily="34" charset="-128"/>
              </a:rPr>
              <a:t>Bluemix</a:t>
            </a:r>
            <a:r>
              <a:rPr lang="en-US" sz="1200" baseline="30000" dirty="0" smtClean="0">
                <a:cs typeface="Arial Unicode MS" pitchFamily="34" charset="-128"/>
              </a:rPr>
              <a:t>™</a:t>
            </a:r>
            <a:endParaRPr lang="en-US" sz="1200" baseline="30000" dirty="0">
              <a:cs typeface="Arial Unicode MS" pitchFamily="34" charset="-128"/>
            </a:endParaRPr>
          </a:p>
        </p:txBody>
      </p:sp>
      <p:sp>
        <p:nvSpPr>
          <p:cNvPr id="5129" name="Rectangle 23"/>
          <p:cNvSpPr>
            <a:spLocks noChangeArrowheads="1"/>
          </p:cNvSpPr>
          <p:nvPr/>
        </p:nvSpPr>
        <p:spPr bwMode="auto">
          <a:xfrm>
            <a:off x="3733800" y="3381375"/>
            <a:ext cx="4991100" cy="1154162"/>
          </a:xfrm>
          <a:prstGeom prst="rect">
            <a:avLst/>
          </a:prstGeom>
          <a:noFill/>
          <a:ln w="9525">
            <a:noFill/>
            <a:miter lim="800000"/>
            <a:headEnd/>
            <a:tailEnd/>
          </a:ln>
        </p:spPr>
        <p:txBody>
          <a:bodyPr lIns="0" tIns="0" rIns="0">
            <a:spAutoFit/>
          </a:bodyPr>
          <a:lstStyle/>
          <a:p>
            <a:pPr algn="l" defTabSz="914400">
              <a:buClrTx/>
              <a:buSzTx/>
              <a:buFontTx/>
              <a:buNone/>
            </a:pPr>
            <a:r>
              <a:rPr lang="en-US" altLang="en-US" sz="1200" b="1" dirty="0">
                <a:solidFill>
                  <a:schemeClr val="tx1"/>
                </a:solidFill>
                <a:ea typeface="ＭＳ Ｐゴシック" pitchFamily="34" charset="-128"/>
                <a:cs typeface="Arial Unicode MS" pitchFamily="34" charset="-128"/>
              </a:rPr>
              <a:t>The transformation:</a:t>
            </a:r>
            <a:r>
              <a:rPr lang="en-US" altLang="en-US" sz="1200" dirty="0">
                <a:solidFill>
                  <a:schemeClr val="tx1"/>
                </a:solidFill>
                <a:ea typeface="ＭＳ Ｐゴシック" pitchFamily="34" charset="-128"/>
                <a:cs typeface="Arial Unicode MS" pitchFamily="34" charset="-128"/>
              </a:rPr>
              <a:t> </a:t>
            </a:r>
            <a:r>
              <a:rPr lang="en-US" altLang="en-US" sz="1200" dirty="0" smtClean="0">
                <a:solidFill>
                  <a:schemeClr val="tx1"/>
                </a:solidFill>
                <a:ea typeface="ＭＳ Ｐゴシック" pitchFamily="34" charset="-128"/>
                <a:cs typeface="Arial Unicode MS" pitchFamily="34" charset="-128"/>
              </a:rPr>
              <a:t>M</a:t>
            </a:r>
            <a:r>
              <a:rPr lang="en-US" sz="1200" dirty="0" smtClean="0"/>
              <a:t>ESA </a:t>
            </a:r>
            <a:r>
              <a:rPr lang="en-US" sz="1200" dirty="0"/>
              <a:t>Technology, Inc. sought to help its customers be more adaptable in </a:t>
            </a:r>
            <a:r>
              <a:rPr lang="en-US" sz="1200" dirty="0" smtClean="0"/>
              <a:t>the changing development landscape. </a:t>
            </a:r>
            <a:r>
              <a:rPr lang="en-US" sz="1200" dirty="0"/>
              <a:t>Toward that end, it wanted to provision services as if it were providing a cloud-computing environment, and </a:t>
            </a:r>
            <a:r>
              <a:rPr lang="en-US" sz="1200" dirty="0" smtClean="0"/>
              <a:t>do </a:t>
            </a:r>
            <a:r>
              <a:rPr lang="en-US" sz="1200" dirty="0"/>
              <a:t>so quickly</a:t>
            </a:r>
            <a:r>
              <a:rPr lang="en-US" sz="1200" dirty="0" smtClean="0"/>
              <a:t>. By </a:t>
            </a:r>
            <a:r>
              <a:rPr lang="en-US" sz="1200" dirty="0"/>
              <a:t>implementing the IBM </a:t>
            </a:r>
            <a:r>
              <a:rPr lang="en-US" sz="1200" dirty="0" err="1"/>
              <a:t>Bluemix</a:t>
            </a:r>
            <a:r>
              <a:rPr lang="en-US" sz="1200" dirty="0"/>
              <a:t> solution, MESA Technology gained a collaborative, cloud-based platform to rapidly develop, publish and run its products. </a:t>
            </a:r>
            <a:endParaRPr lang="en-US" altLang="en-US" sz="1200" dirty="0">
              <a:solidFill>
                <a:schemeClr val="tx1"/>
              </a:solidFill>
              <a:ea typeface="ＭＳ Ｐゴシック" pitchFamily="34" charset="-128"/>
              <a:cs typeface="Arial Unicode MS" pitchFamily="34" charset="-128"/>
            </a:endParaRPr>
          </a:p>
        </p:txBody>
      </p:sp>
      <p:sp>
        <p:nvSpPr>
          <p:cNvPr id="5130" name="Text Box 3"/>
          <p:cNvSpPr txBox="1">
            <a:spLocks noChangeArrowheads="1"/>
          </p:cNvSpPr>
          <p:nvPr/>
        </p:nvSpPr>
        <p:spPr bwMode="auto">
          <a:xfrm>
            <a:off x="209550" y="2743200"/>
            <a:ext cx="3216275" cy="9144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dirty="0" smtClean="0">
                <a:solidFill>
                  <a:srgbClr val="7FBA00"/>
                </a:solidFill>
                <a:cs typeface="Arial Unicode MS" pitchFamily="34" charset="-128"/>
              </a:rPr>
              <a:t>Better customer experience</a:t>
            </a:r>
            <a:endParaRPr lang="en-US" altLang="en-US" b="1" dirty="0">
              <a:solidFill>
                <a:srgbClr val="7FBA00"/>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dirty="0" err="1" smtClean="0">
                <a:solidFill>
                  <a:srgbClr val="5F5D5E"/>
                </a:solidFill>
                <a:cs typeface="Arial Unicode MS" pitchFamily="34" charset="-128"/>
              </a:rPr>
              <a:t>Bluemix</a:t>
            </a:r>
            <a:r>
              <a:rPr lang="en-US" altLang="en-US" sz="1400" dirty="0" smtClean="0">
                <a:solidFill>
                  <a:srgbClr val="5F5D5E"/>
                </a:solidFill>
                <a:cs typeface="Arial Unicode MS" pitchFamily="34" charset="-128"/>
              </a:rPr>
              <a:t> makes it easy to work with customers in the production environment they need</a:t>
            </a:r>
            <a:endParaRPr lang="en-US" altLang="en-US" sz="1400" dirty="0">
              <a:solidFill>
                <a:srgbClr val="5F5D5E"/>
              </a:solidFill>
              <a:ea typeface="ＭＳ Ｐゴシック" pitchFamily="34" charset="-128"/>
            </a:endParaRPr>
          </a:p>
        </p:txBody>
      </p:sp>
      <p:sp>
        <p:nvSpPr>
          <p:cNvPr id="5131" name="Rectangle 7"/>
          <p:cNvSpPr>
            <a:spLocks noChangeArrowheads="1"/>
          </p:cNvSpPr>
          <p:nvPr/>
        </p:nvSpPr>
        <p:spPr bwMode="auto">
          <a:xfrm>
            <a:off x="209550" y="3886200"/>
            <a:ext cx="3216275" cy="13716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dirty="0" smtClean="0">
                <a:solidFill>
                  <a:srgbClr val="0099B5"/>
                </a:solidFill>
                <a:cs typeface="Arial Unicode MS" pitchFamily="34" charset="-128"/>
              </a:rPr>
              <a:t>Interactive process</a:t>
            </a:r>
            <a:endParaRPr lang="en-US" altLang="en-US" b="1" dirty="0">
              <a:solidFill>
                <a:srgbClr val="0099B5"/>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dirty="0" smtClean="0">
                <a:solidFill>
                  <a:srgbClr val="5F5D5E"/>
                </a:solidFill>
                <a:cs typeface="Arial Unicode MS" pitchFamily="34" charset="-128"/>
              </a:rPr>
              <a:t>Mesa can now quickly fine-tune a prototype on the fly and allow their customers to track each change or revert to previous versions</a:t>
            </a:r>
            <a:endParaRPr lang="en-US" altLang="en-US" sz="1400" dirty="0">
              <a:solidFill>
                <a:srgbClr val="5F5D5E"/>
              </a:solidFill>
              <a:cs typeface="Arial Unicode MS" pitchFamily="34" charset="-128"/>
            </a:endParaRPr>
          </a:p>
        </p:txBody>
      </p:sp>
      <p:sp>
        <p:nvSpPr>
          <p:cNvPr id="5132" name="Rectangle 5"/>
          <p:cNvSpPr>
            <a:spLocks noChangeArrowheads="1"/>
          </p:cNvSpPr>
          <p:nvPr/>
        </p:nvSpPr>
        <p:spPr bwMode="auto">
          <a:xfrm>
            <a:off x="212725" y="1676400"/>
            <a:ext cx="3216275" cy="11430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dirty="0" smtClean="0">
                <a:solidFill>
                  <a:srgbClr val="FF9933"/>
                </a:solidFill>
                <a:cs typeface="Arial Unicode MS" pitchFamily="34" charset="-128"/>
              </a:rPr>
              <a:t>More than 97% time saved</a:t>
            </a:r>
            <a:endParaRPr lang="en-US" altLang="en-US" b="1" dirty="0">
              <a:solidFill>
                <a:srgbClr val="FF9933"/>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dirty="0" smtClean="0">
                <a:solidFill>
                  <a:srgbClr val="5F5D5E"/>
                </a:solidFill>
                <a:cs typeface="Arial Unicode MS" pitchFamily="34" charset="-128"/>
              </a:rPr>
              <a:t>by cutting component implementation from 3 weeks down to 15 minutes</a:t>
            </a:r>
            <a:endParaRPr lang="en-US" altLang="en-US" sz="1400" dirty="0">
              <a:solidFill>
                <a:srgbClr val="5F5D5E"/>
              </a:solidFill>
              <a:cs typeface="Arial Unicode MS" pitchFamily="34" charset="-128"/>
            </a:endParaRPr>
          </a:p>
        </p:txBody>
      </p:sp>
      <p:pic>
        <p:nvPicPr>
          <p:cNvPr id="1026" name="Picture 2" descr="C:\Users\IBM_ADMIN\Documents\Client References\Images\mesa technolog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34350" y="5924550"/>
            <a:ext cx="933450" cy="933450"/>
          </a:xfrm>
          <a:prstGeom prst="rect">
            <a:avLst/>
          </a:prstGeom>
          <a:noFill/>
          <a:extLst>
            <a:ext uri="{909E8E84-426E-40DD-AFC4-6F175D3DCCD1}">
              <a14:hiddenFill xmlns:a14="http://schemas.microsoft.com/office/drawing/2010/main">
                <a:solidFill>
                  <a:srgbClr val="FFFFFF"/>
                </a:solidFill>
              </a14:hiddenFill>
            </a:ext>
          </a:extLst>
        </p:spPr>
      </p:pic>
      <p:sp>
        <p:nvSpPr>
          <p:cNvPr id="5124" name="Rectangle 4"/>
          <p:cNvSpPr>
            <a:spLocks noChangeArrowheads="1"/>
          </p:cNvSpPr>
          <p:nvPr/>
        </p:nvSpPr>
        <p:spPr bwMode="auto">
          <a:xfrm>
            <a:off x="3738563" y="4942236"/>
            <a:ext cx="4973637" cy="1001364"/>
          </a:xfrm>
          <a:prstGeom prst="rect">
            <a:avLst/>
          </a:prstGeom>
          <a:noFill/>
          <a:ln w="21600">
            <a:noFill/>
            <a:round/>
            <a:headEnd/>
            <a:tailEnd/>
          </a:ln>
        </p:spPr>
        <p:txBody>
          <a:bodyPr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600" i="1" dirty="0" smtClean="0">
                <a:solidFill>
                  <a:schemeClr val="tx1"/>
                </a:solidFill>
                <a:cs typeface="Arial Unicode MS" pitchFamily="34" charset="-128"/>
              </a:rPr>
              <a:t>“</a:t>
            </a:r>
            <a:r>
              <a:rPr lang="en-US" altLang="en-US" sz="1600" i="1" dirty="0" err="1" smtClean="0">
                <a:solidFill>
                  <a:schemeClr val="tx1"/>
                </a:solidFill>
                <a:cs typeface="Arial Unicode MS" pitchFamily="34" charset="-128"/>
              </a:rPr>
              <a:t>Bluemix</a:t>
            </a:r>
            <a:r>
              <a:rPr lang="en-US" altLang="en-US" sz="1600" i="1" dirty="0" smtClean="0">
                <a:solidFill>
                  <a:schemeClr val="tx1"/>
                </a:solidFill>
                <a:cs typeface="Arial Unicode MS" pitchFamily="34" charset="-128"/>
              </a:rPr>
              <a:t> has helped us cut [component implementation] time down from three weeks down to 15 minutes, which is unbelievable.”</a:t>
            </a:r>
            <a:endParaRPr lang="en-US" altLang="en-US" sz="1600" i="1" dirty="0">
              <a:solidFill>
                <a:schemeClr val="tx1"/>
              </a:solidFill>
              <a:cs typeface="Arial Unicode MS" pitchFamily="34" charset="-128"/>
            </a:endParaRP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i="1" dirty="0" smtClean="0">
                <a:solidFill>
                  <a:schemeClr val="tx1"/>
                </a:solidFill>
                <a:cs typeface="Arial Unicode MS" pitchFamily="34" charset="-128"/>
              </a:rPr>
              <a:t>—Bernie Leung, CTO and President, Mesa Technology</a:t>
            </a:r>
            <a:endParaRPr lang="en-US" altLang="en-US" sz="1600" dirty="0">
              <a:solidFill>
                <a:schemeClr val="tx1"/>
              </a:solidFill>
              <a:ea typeface="ＭＳ Ｐゴシック" pitchFamily="34" charset="-128"/>
            </a:endParaRPr>
          </a:p>
        </p:txBody>
      </p:sp>
      <p:sp>
        <p:nvSpPr>
          <p:cNvPr id="17" name="Text Box 15"/>
          <p:cNvSpPr txBox="1">
            <a:spLocks noChangeArrowheads="1"/>
          </p:cNvSpPr>
          <p:nvPr/>
        </p:nvSpPr>
        <p:spPr bwMode="auto">
          <a:xfrm>
            <a:off x="265113" y="228600"/>
            <a:ext cx="1639887" cy="276999"/>
          </a:xfrm>
          <a:prstGeom prst="rect">
            <a:avLst/>
          </a:prstGeom>
          <a:noFill/>
          <a:ln w="21590">
            <a:noFill/>
            <a:round/>
            <a:headEnd/>
            <a:tailEnd/>
          </a:ln>
        </p:spPr>
        <p:txBody>
          <a:bodyPr wrap="squar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Cloud </a:t>
            </a:r>
            <a:endParaRPr lang="en-US" dirty="0">
              <a:cs typeface="Arial Unicode MS" pitchFamily="34" charset="-128"/>
            </a:endParaRPr>
          </a:p>
        </p:txBody>
      </p:sp>
    </p:spTree>
    <p:extLst>
      <p:ext uri="{BB962C8B-B14F-4D97-AF65-F5344CB8AC3E}">
        <p14:creationId xmlns:p14="http://schemas.microsoft.com/office/powerpoint/2010/main" val="75998832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cs typeface="Arial Unicode MS" pitchFamily="34" charset="-128"/>
              </a:rPr>
              <a:t>MIET–Offering first-of-a-kind cloud app development education in India with IBM </a:t>
            </a:r>
            <a:r>
              <a:rPr lang="en-US" sz="2400" b="1" dirty="0" err="1">
                <a:cs typeface="Arial Unicode MS" pitchFamily="34" charset="-128"/>
              </a:rPr>
              <a:t>Bluemix</a:t>
            </a:r>
            <a:r>
              <a:rPr lang="en-US" sz="2400" b="1" dirty="0">
                <a:cs typeface="Arial Unicode MS" pitchFamily="34" charset="-128"/>
              </a:rPr>
              <a:t> platform</a:t>
            </a: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572000"/>
            <a:ext cx="4953000" cy="1216808"/>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a:cs typeface="Arial Unicode MS" pitchFamily="34" charset="-128"/>
              </a:rPr>
              <a:t>“With the cloud-based IBM </a:t>
            </a:r>
            <a:r>
              <a:rPr lang="en-US" sz="1600" i="1" dirty="0" err="1">
                <a:cs typeface="Arial Unicode MS" pitchFamily="34" charset="-128"/>
              </a:rPr>
              <a:t>Bluemix</a:t>
            </a:r>
            <a:r>
              <a:rPr lang="en-US" sz="1600" i="1" dirty="0">
                <a:cs typeface="Arial Unicode MS" pitchFamily="34" charset="-128"/>
              </a:rPr>
              <a:t> platform, we can provide our students with an unprecedented opportunity to work with leading edge tools.” </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a:cs typeface="Arial Unicode MS" pitchFamily="34" charset="-128"/>
              </a:rPr>
              <a:t>—</a:t>
            </a:r>
            <a:r>
              <a:rPr lang="en-US" sz="1400" i="1" dirty="0" err="1">
                <a:cs typeface="Arial Unicode MS" pitchFamily="34" charset="-128"/>
              </a:rPr>
              <a:t>Gaurav</a:t>
            </a:r>
            <a:r>
              <a:rPr lang="en-US" sz="1400" i="1" dirty="0">
                <a:cs typeface="Arial Unicode MS" pitchFamily="34" charset="-128"/>
              </a:rPr>
              <a:t> </a:t>
            </a:r>
            <a:r>
              <a:rPr lang="en-US" sz="1400" i="1" dirty="0" err="1">
                <a:cs typeface="Arial Unicode MS" pitchFamily="34" charset="-128"/>
              </a:rPr>
              <a:t>Agarwal</a:t>
            </a:r>
            <a:r>
              <a:rPr lang="en-US" sz="1400" i="1" dirty="0">
                <a:cs typeface="Arial Unicode MS" pitchFamily="34" charset="-128"/>
              </a:rPr>
              <a:t>, vice chairman, MIET</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cs typeface="Arial Unicode MS" pitchFamily="34" charset="-128"/>
              </a:rPr>
              <a:t>.</a:t>
            </a:r>
            <a:endParaRPr lang="en-US" sz="1600" dirty="0">
              <a:ea typeface="MS PGothic" pitchFamily="34" charset="-128"/>
            </a:endParaRPr>
          </a:p>
        </p:txBody>
      </p:sp>
      <p:sp>
        <p:nvSpPr>
          <p:cNvPr id="5125" name="Text Box 8"/>
          <p:cNvSpPr txBox="1">
            <a:spLocks noChangeArrowheads="1"/>
          </p:cNvSpPr>
          <p:nvPr/>
        </p:nvSpPr>
        <p:spPr bwMode="auto">
          <a:xfrm>
            <a:off x="7395923" y="306388"/>
            <a:ext cx="681277"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Education</a:t>
            </a:r>
            <a:endParaRPr lang="en-US" sz="1200" dirty="0">
              <a:ea typeface="MS PGothic" pitchFamily="34" charset="-128"/>
            </a:endParaRPr>
          </a:p>
        </p:txBody>
      </p:sp>
      <p:sp>
        <p:nvSpPr>
          <p:cNvPr id="5127" name="Text Box 15"/>
          <p:cNvSpPr txBox="1">
            <a:spLocks noChangeArrowheads="1"/>
          </p:cNvSpPr>
          <p:nvPr/>
        </p:nvSpPr>
        <p:spPr bwMode="auto">
          <a:xfrm>
            <a:off x="265113" y="228600"/>
            <a:ext cx="1411287" cy="276225"/>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Software</a:t>
            </a:r>
            <a:endParaRPr lang="en-US" dirty="0">
              <a:cs typeface="Arial Unicode MS" pitchFamily="34" charset="-128"/>
            </a:endParaRPr>
          </a:p>
        </p:txBody>
      </p:sp>
      <p:sp>
        <p:nvSpPr>
          <p:cNvPr id="5134" name="Text Placeholder 87"/>
          <p:cNvSpPr>
            <a:spLocks/>
          </p:cNvSpPr>
          <p:nvPr/>
        </p:nvSpPr>
        <p:spPr bwMode="auto">
          <a:xfrm>
            <a:off x="228600" y="5257800"/>
            <a:ext cx="3581400" cy="10668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a:t>
            </a:r>
            <a:r>
              <a:rPr lang="en-US" sz="1400" b="1" dirty="0" smtClean="0">
                <a:latin typeface="Arial" pitchFamily="34" charset="0"/>
                <a:cs typeface="Arial Unicode MS" pitchFamily="34" charset="-128"/>
              </a:rPr>
              <a:t>components</a:t>
            </a:r>
          </a:p>
          <a:p>
            <a:pPr marL="114300" indent="-114300" algn="l" defTabSz="914400" eaLnBrk="0" hangingPunct="0">
              <a:buClr>
                <a:srgbClr val="1260B0"/>
              </a:buClr>
              <a:buSzPct val="125000"/>
              <a:buFont typeface="Arial" pitchFamily="34" charset="0"/>
              <a:buChar char="•"/>
              <a:tabLst>
                <a:tab pos="457200" algn="l"/>
              </a:tabLst>
              <a:defRPr/>
            </a:pPr>
            <a:r>
              <a:rPr lang="en-US" sz="1200" dirty="0" smtClean="0">
                <a:latin typeface="Arial" pitchFamily="34" charset="0"/>
                <a:cs typeface="Arial Unicode MS" pitchFamily="34" charset="-128"/>
              </a:rPr>
              <a:t>IBM® </a:t>
            </a:r>
            <a:r>
              <a:rPr lang="en-US" sz="1200" dirty="0" err="1" smtClean="0">
                <a:latin typeface="Arial" pitchFamily="34" charset="0"/>
                <a:cs typeface="Arial Unicode MS" pitchFamily="34" charset="-128"/>
              </a:rPr>
              <a:t>Bluemix</a:t>
            </a:r>
            <a:r>
              <a:rPr lang="en-US" sz="1200" dirty="0" smtClean="0">
                <a:latin typeface="Arial" pitchFamily="34" charset="0"/>
                <a:cs typeface="Arial Unicode MS" pitchFamily="34" charset="-128"/>
              </a:rPr>
              <a:t>™</a:t>
            </a:r>
          </a:p>
          <a:p>
            <a:pPr marL="114300" indent="-114300" algn="l" defTabSz="914400" eaLnBrk="0" hangingPunct="0">
              <a:buClr>
                <a:srgbClr val="1260B0"/>
              </a:buClr>
              <a:buSzPct val="125000"/>
              <a:buFont typeface="Arial" pitchFamily="34" charset="0"/>
              <a:buChar char="•"/>
              <a:tabLst>
                <a:tab pos="457200" algn="l"/>
              </a:tabLst>
              <a:defRPr/>
            </a:pPr>
            <a:r>
              <a:rPr lang="en-US" sz="1200" dirty="0">
                <a:latin typeface="Arial" pitchFamily="34" charset="0"/>
                <a:cs typeface="Arial Unicode MS" pitchFamily="34" charset="-128"/>
              </a:rPr>
              <a:t>IBM Academic Initiative  </a:t>
            </a:r>
          </a:p>
          <a:p>
            <a:pPr marL="114300" indent="-114300" algn="l" defTabSz="914400" eaLnBrk="0" hangingPunct="0">
              <a:buClr>
                <a:srgbClr val="1260B0"/>
              </a:buClr>
              <a:buSzPct val="125000"/>
              <a:buFont typeface="Arial" pitchFamily="34" charset="0"/>
              <a:buChar char="•"/>
              <a:tabLst>
                <a:tab pos="457200" algn="l"/>
              </a:tabLst>
              <a:defRPr/>
            </a:pPr>
            <a:r>
              <a:rPr lang="en-US" sz="1200" dirty="0" smtClean="0">
                <a:latin typeface="Arial" pitchFamily="34" charset="0"/>
                <a:cs typeface="Arial Unicode MS" pitchFamily="34" charset="-128"/>
              </a:rPr>
              <a:t>IBM </a:t>
            </a:r>
            <a:r>
              <a:rPr lang="en-US" sz="1200" dirty="0">
                <a:latin typeface="Arial" pitchFamily="34" charset="0"/>
                <a:cs typeface="Arial Unicode MS" pitchFamily="34" charset="-128"/>
              </a:rPr>
              <a:t>Career Education</a:t>
            </a:r>
          </a:p>
          <a:p>
            <a:pPr marL="114300" indent="-114300" algn="l" defTabSz="914400" eaLnBrk="0" hangingPunct="0">
              <a:buClr>
                <a:srgbClr val="1260B0"/>
              </a:buClr>
              <a:buSzPct val="125000"/>
              <a:buFont typeface="Arial" pitchFamily="34" charset="0"/>
              <a:buChar char="•"/>
              <a:tabLst>
                <a:tab pos="457200" algn="l"/>
              </a:tabLst>
              <a:defRPr/>
            </a:pPr>
            <a:r>
              <a:rPr lang="en-US" sz="1200" dirty="0" err="1">
                <a:latin typeface="Arial" pitchFamily="34" charset="0"/>
                <a:cs typeface="Arial Unicode MS" pitchFamily="34" charset="-128"/>
              </a:rPr>
              <a:t>SoftLayer</a:t>
            </a:r>
            <a:endParaRPr lang="en-US" sz="1200" dirty="0">
              <a:latin typeface="Arial" pitchFamily="34" charset="0"/>
              <a:cs typeface="Arial Unicode MS" pitchFamily="34" charset="-128"/>
            </a:endParaRPr>
          </a:p>
          <a:p>
            <a:pPr marL="114300" indent="-114300" algn="l" defTabSz="914400" eaLnBrk="0" hangingPunct="0">
              <a:buClr>
                <a:srgbClr val="1260B0"/>
              </a:buClr>
              <a:buSzPct val="125000"/>
              <a:buFont typeface="Arial" pitchFamily="34" charset="0"/>
              <a:buChar char="•"/>
              <a:tabLst>
                <a:tab pos="457200" algn="l"/>
              </a:tabLst>
              <a:defRPr/>
            </a:pPr>
            <a:endParaRPr lang="en-US" sz="1200" dirty="0">
              <a:latin typeface="Arial" pitchFamily="34" charset="0"/>
              <a:cs typeface="Arial Unicode MS" pitchFamily="34" charset="-128"/>
            </a:endParaRPr>
          </a:p>
        </p:txBody>
      </p:sp>
      <p:sp>
        <p:nvSpPr>
          <p:cNvPr id="5133" name="Rectangle 23"/>
          <p:cNvSpPr>
            <a:spLocks noChangeArrowheads="1"/>
          </p:cNvSpPr>
          <p:nvPr/>
        </p:nvSpPr>
        <p:spPr bwMode="auto">
          <a:xfrm>
            <a:off x="3799367" y="3352800"/>
            <a:ext cx="4956225" cy="969496"/>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smtClean="0">
                <a:solidFill>
                  <a:schemeClr val="tx1"/>
                </a:solidFill>
                <a:ea typeface="MS PGothic" pitchFamily="34" charset="-128"/>
                <a:cs typeface="Arial Unicode MS" pitchFamily="34" charset="-128"/>
              </a:rPr>
              <a:t>The transformation: </a:t>
            </a:r>
            <a:r>
              <a:rPr lang="en-US" sz="1200" dirty="0">
                <a:solidFill>
                  <a:schemeClr val="tx1"/>
                </a:solidFill>
                <a:ea typeface="MS PGothic" pitchFamily="34" charset="-128"/>
                <a:cs typeface="Arial Unicode MS" pitchFamily="34" charset="-128"/>
              </a:rPr>
              <a:t>Meerut Institute of Engineering and Technology (MIET) lacked the resources to teach the principles of cloud computing. Through its collaboration with the IBM, MIET implemented a private cloud lab environment, including the IBM </a:t>
            </a:r>
            <a:r>
              <a:rPr lang="en-US" sz="1200" dirty="0" err="1">
                <a:solidFill>
                  <a:schemeClr val="tx1"/>
                </a:solidFill>
                <a:ea typeface="MS PGothic" pitchFamily="34" charset="-128"/>
                <a:cs typeface="Arial Unicode MS" pitchFamily="34" charset="-128"/>
              </a:rPr>
              <a:t>Bluemix</a:t>
            </a:r>
            <a:r>
              <a:rPr lang="en-US" sz="1200" dirty="0">
                <a:solidFill>
                  <a:schemeClr val="tx1"/>
                </a:solidFill>
                <a:ea typeface="MS PGothic" pitchFamily="34" charset="-128"/>
                <a:cs typeface="Arial Unicode MS" pitchFamily="34" charset="-128"/>
              </a:rPr>
              <a:t> platform, delivering first-of-a-kind training capabilities among private technological institutions in India.</a:t>
            </a:r>
          </a:p>
        </p:txBody>
      </p:sp>
      <p:pic>
        <p:nvPicPr>
          <p:cNvPr id="15" name="irc_mi" descr="http://upload.wikimedia.org/wikipedia/commons/7/7e/MIET_Group_of_Institut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587" b="14059"/>
          <a:stretch/>
        </p:blipFill>
        <p:spPr bwMode="auto">
          <a:xfrm>
            <a:off x="7529091" y="5638800"/>
            <a:ext cx="1155700" cy="884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t="12761" b="37500"/>
          <a:stretch/>
        </p:blipFill>
        <p:spPr>
          <a:xfrm>
            <a:off x="3828313" y="1600201"/>
            <a:ext cx="4927279" cy="1633538"/>
          </a:xfrm>
          <a:prstGeom prst="rect">
            <a:avLst/>
          </a:prstGeom>
        </p:spPr>
      </p:pic>
      <p:sp>
        <p:nvSpPr>
          <p:cNvPr id="17" name="Text Box 3"/>
          <p:cNvSpPr txBox="1">
            <a:spLocks noChangeArrowheads="1"/>
          </p:cNvSpPr>
          <p:nvPr/>
        </p:nvSpPr>
        <p:spPr bwMode="auto">
          <a:xfrm>
            <a:off x="212725" y="2746375"/>
            <a:ext cx="32162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7FBA00"/>
                </a:solidFill>
                <a:cs typeface="Arial Unicode MS" pitchFamily="34" charset="-128"/>
              </a:rPr>
              <a:t>Delivers </a:t>
            </a:r>
            <a:r>
              <a:rPr lang="en-US" b="1" dirty="0" smtClean="0">
                <a:solidFill>
                  <a:srgbClr val="7FBA00"/>
                </a:solidFill>
                <a:cs typeface="Arial Unicode MS" pitchFamily="34" charset="-128"/>
              </a:rPr>
              <a:t>first-of-a-kind</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chemeClr val="tx1"/>
                </a:solidFill>
                <a:cs typeface="Arial Unicode MS" pitchFamily="34" charset="-128"/>
              </a:rPr>
              <a:t>cloud education opportunities, among private technology and engineering institutes, improving course curricula</a:t>
            </a:r>
            <a:endParaRPr lang="en-US" sz="1400" dirty="0">
              <a:solidFill>
                <a:schemeClr val="tx1"/>
              </a:solidFill>
              <a:ea typeface="MS PGothic" pitchFamily="34" charset="-128"/>
            </a:endParaRPr>
          </a:p>
        </p:txBody>
      </p:sp>
      <p:sp>
        <p:nvSpPr>
          <p:cNvPr id="20" name="Rectangle 7"/>
          <p:cNvSpPr>
            <a:spLocks noChangeArrowheads="1"/>
          </p:cNvSpPr>
          <p:nvPr/>
        </p:nvSpPr>
        <p:spPr bwMode="auto">
          <a:xfrm>
            <a:off x="212725" y="38100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0099B5"/>
                </a:solidFill>
                <a:cs typeface="Arial Unicode MS" pitchFamily="34" charset="-128"/>
              </a:rPr>
              <a:t>Provides hands-on training </a:t>
            </a:r>
            <a:r>
              <a:rPr lang="en-US" sz="1400" dirty="0">
                <a:solidFill>
                  <a:schemeClr val="tx1"/>
                </a:solidFill>
                <a:cs typeface="Arial Unicode MS" pitchFamily="34" charset="-128"/>
              </a:rPr>
              <a:t>for faculty and students with the private IBM Software Lab for Cloud Computing at MIET</a:t>
            </a:r>
          </a:p>
        </p:txBody>
      </p:sp>
      <p:sp>
        <p:nvSpPr>
          <p:cNvPr id="21" name="Rectangle 5"/>
          <p:cNvSpPr>
            <a:spLocks noChangeArrowheads="1"/>
          </p:cNvSpPr>
          <p:nvPr/>
        </p:nvSpPr>
        <p:spPr bwMode="auto">
          <a:xfrm>
            <a:off x="212725" y="16764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FF9933"/>
                </a:solidFill>
                <a:cs typeface="Arial Unicode MS" pitchFamily="34" charset="-128"/>
              </a:rPr>
              <a:t>Minimizes costs </a:t>
            </a:r>
            <a:endParaRPr lang="en-US" b="1" dirty="0" smtClean="0">
              <a:solidFill>
                <a:srgbClr val="FF9933"/>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chemeClr val="tx1"/>
                </a:solidFill>
                <a:cs typeface="Arial Unicode MS" pitchFamily="34" charset="-128"/>
              </a:rPr>
              <a:t>while providing access to a plethora of IBM, third-party and open source apps using a pay-as-you-use pricing model </a:t>
            </a:r>
          </a:p>
        </p:txBody>
      </p:sp>
    </p:spTree>
    <p:extLst>
      <p:ext uri="{BB962C8B-B14F-4D97-AF65-F5344CB8AC3E}">
        <p14:creationId xmlns:p14="http://schemas.microsoft.com/office/powerpoint/2010/main" val="28389489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smtClean="0">
                <a:solidFill>
                  <a:schemeClr val="tx1"/>
                </a:solidFill>
                <a:cs typeface="Arial Unicode MS" pitchFamily="34" charset="-128"/>
              </a:rPr>
              <a:t>Optibus – Speeds solution development and deployment with an IBM Bluemix platform and SoftLayer services</a:t>
            </a:r>
            <a:endParaRPr lang="en-US" sz="2400" b="1" dirty="0">
              <a:solidFill>
                <a:schemeClr val="tx1"/>
              </a:solidFill>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419600"/>
            <a:ext cx="4953000" cy="755143"/>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smtClean="0">
                <a:solidFill>
                  <a:schemeClr val="tx1"/>
                </a:solidFill>
                <a:cs typeface="Arial Unicode MS" pitchFamily="34" charset="-128"/>
              </a:rPr>
              <a:t>“We </a:t>
            </a:r>
            <a:r>
              <a:rPr lang="en-US" sz="1600" i="1" dirty="0">
                <a:solidFill>
                  <a:schemeClr val="tx1"/>
                </a:solidFill>
                <a:cs typeface="Arial Unicode MS" pitchFamily="34" charset="-128"/>
              </a:rPr>
              <a:t>were very impressed that IBM Bluemix provides the relevant technology and resources needed.” </a:t>
            </a:r>
            <a:endParaRPr lang="en-US" sz="1600" i="1" dirty="0" smtClean="0">
              <a:solidFill>
                <a:schemeClr val="tx1"/>
              </a:solidFill>
              <a:cs typeface="Arial Unicode MS" pitchFamily="34" charset="-128"/>
            </a:endParaRP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a:cs typeface="Arial Unicode MS" pitchFamily="34" charset="-128"/>
              </a:rPr>
              <a:t>—Eitan Yanovsky, </a:t>
            </a:r>
            <a:r>
              <a:rPr lang="en-US" sz="1400" i="1" dirty="0" smtClean="0">
                <a:cs typeface="Arial Unicode MS" pitchFamily="34" charset="-128"/>
              </a:rPr>
              <a:t>vice </a:t>
            </a:r>
            <a:r>
              <a:rPr lang="en-US" sz="1400" i="1" dirty="0">
                <a:cs typeface="Arial Unicode MS" pitchFamily="34" charset="-128"/>
              </a:rPr>
              <a:t>president </a:t>
            </a:r>
            <a:r>
              <a:rPr lang="en-US" sz="1400" i="1" dirty="0" smtClean="0">
                <a:cs typeface="Arial Unicode MS" pitchFamily="34" charset="-128"/>
              </a:rPr>
              <a:t>of </a:t>
            </a:r>
            <a:r>
              <a:rPr lang="en-US" sz="1400" i="1" dirty="0">
                <a:cs typeface="Arial Unicode MS" pitchFamily="34" charset="-128"/>
              </a:rPr>
              <a:t>research and development </a:t>
            </a:r>
            <a:endParaRPr lang="en-US" sz="1600" dirty="0">
              <a:ea typeface="MS PGothic" pitchFamily="34" charset="-128"/>
            </a:endParaRPr>
          </a:p>
        </p:txBody>
      </p:sp>
      <p:sp>
        <p:nvSpPr>
          <p:cNvPr id="5125" name="Text Box 8"/>
          <p:cNvSpPr txBox="1">
            <a:spLocks noChangeArrowheads="1"/>
          </p:cNvSpPr>
          <p:nvPr/>
        </p:nvSpPr>
        <p:spPr bwMode="auto">
          <a:xfrm>
            <a:off x="6172200" y="306388"/>
            <a:ext cx="1742721"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Travel and Transportation</a:t>
            </a:r>
            <a:endParaRPr lang="en-US" sz="1200" dirty="0">
              <a:ea typeface="MS PGothic" pitchFamily="34" charset="-128"/>
            </a:endParaRPr>
          </a:p>
        </p:txBody>
      </p:sp>
      <p:sp>
        <p:nvSpPr>
          <p:cNvPr id="5127" name="Text Box 15"/>
          <p:cNvSpPr txBox="1">
            <a:spLocks noChangeArrowheads="1"/>
          </p:cNvSpPr>
          <p:nvPr/>
        </p:nvSpPr>
        <p:spPr bwMode="auto">
          <a:xfrm>
            <a:off x="265113" y="228600"/>
            <a:ext cx="1411287" cy="276225"/>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Software</a:t>
            </a:r>
            <a:endParaRPr lang="en-US" dirty="0">
              <a:cs typeface="Arial Unicode MS" pitchFamily="34" charset="-128"/>
            </a:endParaRPr>
          </a:p>
        </p:txBody>
      </p:sp>
      <p:sp>
        <p:nvSpPr>
          <p:cNvPr id="5131" name="Rectangle 24"/>
          <p:cNvSpPr>
            <a:spLocks noChangeArrowheads="1"/>
          </p:cNvSpPr>
          <p:nvPr/>
        </p:nvSpPr>
        <p:spPr bwMode="auto">
          <a:xfrm>
            <a:off x="6565602" y="6567488"/>
            <a:ext cx="2255838" cy="214312"/>
          </a:xfrm>
          <a:prstGeom prst="rect">
            <a:avLst/>
          </a:prstGeom>
          <a:noFill/>
          <a:ln w="9525">
            <a:noFill/>
            <a:miter lim="800000"/>
            <a:headEnd/>
            <a:tailEnd/>
          </a:ln>
        </p:spPr>
        <p:txBody>
          <a:bodyPr tIns="46038" bIns="46038" anchor="b"/>
          <a:lstStyle/>
          <a:p>
            <a:pPr marL="400050" indent="-400050" algn="r" defTabSz="914400" eaLnBrk="0" hangingPunct="0">
              <a:buClrTx/>
              <a:buSzTx/>
              <a:buFontTx/>
              <a:buNone/>
            </a:pPr>
            <a:r>
              <a:rPr lang="en-US" sz="800" dirty="0">
                <a:solidFill>
                  <a:schemeClr val="tx1"/>
                </a:solidFill>
                <a:cs typeface="Arial Unicode MS" pitchFamily="34" charset="-128"/>
              </a:rPr>
              <a:t>SWP14182-USEN-00</a:t>
            </a:r>
          </a:p>
        </p:txBody>
      </p:sp>
      <p:sp>
        <p:nvSpPr>
          <p:cNvPr id="5133" name="Rectangle 23"/>
          <p:cNvSpPr>
            <a:spLocks noChangeArrowheads="1"/>
          </p:cNvSpPr>
          <p:nvPr/>
        </p:nvSpPr>
        <p:spPr bwMode="auto">
          <a:xfrm>
            <a:off x="3799367" y="3352800"/>
            <a:ext cx="4956225" cy="784830"/>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a:t>
            </a:r>
            <a:r>
              <a:rPr lang="en-US" sz="1200" dirty="0">
                <a:ea typeface="MS PGothic" pitchFamily="34" charset="-128"/>
                <a:cs typeface="Arial Unicode MS" pitchFamily="34" charset="-128"/>
              </a:rPr>
              <a:t>Optibus </a:t>
            </a:r>
            <a:r>
              <a:rPr lang="en-US" sz="1200" dirty="0" smtClean="0">
                <a:ea typeface="MS PGothic" pitchFamily="34" charset="-128"/>
                <a:cs typeface="Arial Unicode MS" pitchFamily="34" charset="-128"/>
              </a:rPr>
              <a:t>strengthened its </a:t>
            </a:r>
            <a:r>
              <a:rPr lang="en-US" sz="1200" dirty="0">
                <a:ea typeface="MS PGothic" pitchFamily="34" charset="-128"/>
                <a:cs typeface="Arial Unicode MS" pitchFamily="34" charset="-128"/>
              </a:rPr>
              <a:t>transportation </a:t>
            </a:r>
            <a:r>
              <a:rPr lang="en-US" sz="1200" dirty="0" smtClean="0">
                <a:ea typeface="MS PGothic" pitchFamily="34" charset="-128"/>
                <a:cs typeface="Arial Unicode MS" pitchFamily="34" charset="-128"/>
              </a:rPr>
              <a:t>operations </a:t>
            </a:r>
            <a:r>
              <a:rPr lang="en-US" sz="1200" dirty="0">
                <a:ea typeface="MS PGothic" pitchFamily="34" charset="-128"/>
                <a:cs typeface="Arial Unicode MS" pitchFamily="34" charset="-128"/>
              </a:rPr>
              <a:t>capabilities </a:t>
            </a:r>
            <a:r>
              <a:rPr lang="en-US" sz="1200" dirty="0" smtClean="0">
                <a:ea typeface="MS PGothic" pitchFamily="34" charset="-128"/>
                <a:cs typeface="Arial Unicode MS" pitchFamily="34" charset="-128"/>
              </a:rPr>
              <a:t>and real-time </a:t>
            </a:r>
            <a:r>
              <a:rPr lang="en-US" sz="1200" dirty="0">
                <a:ea typeface="MS PGothic" pitchFamily="34" charset="-128"/>
                <a:cs typeface="Arial Unicode MS" pitchFamily="34" charset="-128"/>
              </a:rPr>
              <a:t>scheduling </a:t>
            </a:r>
            <a:r>
              <a:rPr lang="en-US" sz="1200" dirty="0" smtClean="0">
                <a:ea typeface="MS PGothic" pitchFamily="34" charset="-128"/>
                <a:cs typeface="Arial Unicode MS" pitchFamily="34" charset="-128"/>
              </a:rPr>
              <a:t>solution</a:t>
            </a:r>
            <a:r>
              <a:rPr lang="en-US" sz="1200" dirty="0" smtClean="0">
                <a:solidFill>
                  <a:schemeClr val="tx1"/>
                </a:solidFill>
                <a:ea typeface="MS PGothic" pitchFamily="34" charset="-128"/>
                <a:cs typeface="Arial Unicode MS" pitchFamily="34" charset="-128"/>
              </a:rPr>
              <a:t> </a:t>
            </a:r>
            <a:r>
              <a:rPr lang="en-US" sz="1200" dirty="0">
                <a:solidFill>
                  <a:schemeClr val="tx1"/>
                </a:solidFill>
                <a:ea typeface="MS PGothic" pitchFamily="34" charset="-128"/>
                <a:cs typeface="Arial Unicode MS" pitchFamily="34" charset="-128"/>
              </a:rPr>
              <a:t>with </a:t>
            </a:r>
            <a:r>
              <a:rPr lang="en-US" sz="1200" dirty="0">
                <a:ea typeface="MS PGothic" pitchFamily="34" charset="-128"/>
                <a:cs typeface="Arial Unicode MS" pitchFamily="34" charset="-128"/>
              </a:rPr>
              <a:t>powerful, scalable </a:t>
            </a:r>
            <a:r>
              <a:rPr lang="en-US" sz="1200" dirty="0" smtClean="0">
                <a:solidFill>
                  <a:schemeClr val="tx1"/>
                </a:solidFill>
                <a:ea typeface="MS PGothic" pitchFamily="34" charset="-128"/>
                <a:cs typeface="Arial Unicode MS" pitchFamily="34" charset="-128"/>
              </a:rPr>
              <a:t>SoftLayer </a:t>
            </a:r>
            <a:r>
              <a:rPr lang="en-US" sz="1200" dirty="0">
                <a:solidFill>
                  <a:schemeClr val="tx1"/>
                </a:solidFill>
                <a:ea typeface="MS PGothic" pitchFamily="34" charset="-128"/>
                <a:cs typeface="Arial Unicode MS" pitchFamily="34" charset="-128"/>
              </a:rPr>
              <a:t>bare metal servers for algorithm development and </a:t>
            </a:r>
            <a:r>
              <a:rPr lang="en-US" sz="1200" dirty="0" smtClean="0">
                <a:solidFill>
                  <a:schemeClr val="tx1"/>
                </a:solidFill>
                <a:ea typeface="MS PGothic" pitchFamily="34" charset="-128"/>
                <a:cs typeface="Arial Unicode MS" pitchFamily="34" charset="-128"/>
              </a:rPr>
              <a:t>analyses and </a:t>
            </a:r>
            <a:r>
              <a:rPr lang="en-US" sz="1200" dirty="0">
                <a:solidFill>
                  <a:schemeClr val="tx1"/>
                </a:solidFill>
                <a:ea typeface="MS PGothic" pitchFamily="34" charset="-128"/>
                <a:cs typeface="Arial Unicode MS" pitchFamily="34" charset="-128"/>
              </a:rPr>
              <a:t>the IBM Bluemix platform as its </a:t>
            </a:r>
            <a:r>
              <a:rPr lang="en-US" sz="1200" dirty="0" smtClean="0">
                <a:solidFill>
                  <a:schemeClr val="tx1"/>
                </a:solidFill>
                <a:ea typeface="MS PGothic" pitchFamily="34" charset="-128"/>
                <a:cs typeface="Arial Unicode MS" pitchFamily="34" charset="-128"/>
              </a:rPr>
              <a:t>customer </a:t>
            </a:r>
            <a:r>
              <a:rPr lang="en-US" sz="1200" dirty="0">
                <a:solidFill>
                  <a:schemeClr val="tx1"/>
                </a:solidFill>
                <a:ea typeface="MS PGothic" pitchFamily="34" charset="-128"/>
                <a:cs typeface="Arial Unicode MS" pitchFamily="34" charset="-128"/>
              </a:rPr>
              <a:t>web interface.</a:t>
            </a:r>
          </a:p>
        </p:txBody>
      </p:sp>
      <p:sp>
        <p:nvSpPr>
          <p:cNvPr id="2" name="Text Box 3"/>
          <p:cNvSpPr txBox="1">
            <a:spLocks noChangeArrowheads="1"/>
          </p:cNvSpPr>
          <p:nvPr/>
        </p:nvSpPr>
        <p:spPr bwMode="auto">
          <a:xfrm>
            <a:off x="212725" y="2642627"/>
            <a:ext cx="3216275" cy="109117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87C43D"/>
                </a:solidFill>
                <a:cs typeface="Arial Unicode MS" pitchFamily="34" charset="-128"/>
              </a:rPr>
              <a:t>66% </a:t>
            </a:r>
            <a:r>
              <a:rPr lang="en-US" b="1" dirty="0" smtClean="0">
                <a:solidFill>
                  <a:srgbClr val="7FBA00"/>
                </a:solidFill>
                <a:cs typeface="Arial Unicode MS" pitchFamily="34" charset="-128"/>
              </a:rPr>
              <a:t>faster configuration</a:t>
            </a:r>
            <a:endParaRPr lang="en-US" b="1" dirty="0">
              <a:solidFill>
                <a:srgbClr val="7FBA00"/>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chemeClr val="bg2">
                    <a:lumMod val="75000"/>
                  </a:schemeClr>
                </a:solidFill>
                <a:cs typeface="Arial Unicode MS" pitchFamily="34" charset="-128"/>
              </a:rPr>
              <a:t>with the flexibility of the cloud-based IBM</a:t>
            </a:r>
            <a:r>
              <a:rPr lang="en-US" sz="1400" baseline="30000" dirty="0" smtClean="0">
                <a:solidFill>
                  <a:schemeClr val="bg2">
                    <a:lumMod val="75000"/>
                  </a:schemeClr>
                </a:solidFill>
                <a:cs typeface="Arial Unicode MS" pitchFamily="34" charset="-128"/>
              </a:rPr>
              <a:t>®</a:t>
            </a:r>
            <a:r>
              <a:rPr lang="en-US" sz="1400" dirty="0" smtClean="0">
                <a:solidFill>
                  <a:schemeClr val="bg2">
                    <a:lumMod val="75000"/>
                  </a:schemeClr>
                </a:solidFill>
                <a:cs typeface="Arial Unicode MS" pitchFamily="34" charset="-128"/>
              </a:rPr>
              <a:t> Bluemix</a:t>
            </a:r>
            <a:r>
              <a:rPr lang="en-US" sz="1400" baseline="30000" dirty="0" smtClean="0">
                <a:solidFill>
                  <a:schemeClr val="bg2">
                    <a:lumMod val="75000"/>
                  </a:schemeClr>
                </a:solidFill>
                <a:cs typeface="Arial Unicode MS" pitchFamily="34" charset="-128"/>
              </a:rPr>
              <a:t>™</a:t>
            </a:r>
            <a:r>
              <a:rPr lang="en-US" sz="1400" dirty="0" smtClean="0">
                <a:solidFill>
                  <a:schemeClr val="bg2">
                    <a:lumMod val="75000"/>
                  </a:schemeClr>
                </a:solidFill>
                <a:cs typeface="Arial Unicode MS" pitchFamily="34" charset="-128"/>
              </a:rPr>
              <a:t> platform and the Bluemix catalog of services</a:t>
            </a:r>
            <a:endParaRPr lang="en-US" sz="1400" dirty="0">
              <a:solidFill>
                <a:schemeClr val="bg2">
                  <a:lumMod val="75000"/>
                </a:schemeClr>
              </a:solidFill>
              <a:ea typeface="MS PGothic" pitchFamily="34" charset="-128"/>
            </a:endParaRPr>
          </a:p>
        </p:txBody>
      </p:sp>
      <p:sp>
        <p:nvSpPr>
          <p:cNvPr id="5135" name="Rectangle 7"/>
          <p:cNvSpPr>
            <a:spLocks noChangeArrowheads="1"/>
          </p:cNvSpPr>
          <p:nvPr/>
        </p:nvSpPr>
        <p:spPr bwMode="auto">
          <a:xfrm>
            <a:off x="212725" y="3810000"/>
            <a:ext cx="3216275" cy="1155292"/>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CCFF"/>
                </a:solidFill>
                <a:cs typeface="Arial Unicode MS" pitchFamily="34" charset="-128"/>
              </a:rPr>
              <a:t>7 </a:t>
            </a:r>
            <a:r>
              <a:rPr lang="en-US" b="1" dirty="0">
                <a:solidFill>
                  <a:srgbClr val="00CCFF"/>
                </a:solidFill>
                <a:cs typeface="Arial Unicode MS" pitchFamily="34" charset="-128"/>
              </a:rPr>
              <a:t>–</a:t>
            </a:r>
            <a:r>
              <a:rPr lang="en-US" b="1" dirty="0" smtClean="0">
                <a:solidFill>
                  <a:srgbClr val="00CCFF"/>
                </a:solidFill>
                <a:cs typeface="Arial Unicode MS" pitchFamily="34" charset="-128"/>
              </a:rPr>
              <a:t> 13% reduction </a:t>
            </a:r>
            <a:endParaRPr lang="en-US" b="1" dirty="0">
              <a:solidFill>
                <a:srgbClr val="00CCFF"/>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chemeClr val="bg2">
                    <a:lumMod val="75000"/>
                  </a:schemeClr>
                </a:solidFill>
                <a:cs typeface="Arial Unicode MS" pitchFamily="34" charset="-128"/>
              </a:rPr>
              <a:t>in </a:t>
            </a:r>
            <a:r>
              <a:rPr lang="en-US" sz="1400" dirty="0" smtClean="0">
                <a:solidFill>
                  <a:schemeClr val="bg2">
                    <a:lumMod val="75000"/>
                  </a:schemeClr>
                </a:solidFill>
                <a:cs typeface="Arial Unicode MS" pitchFamily="34" charset="-128"/>
              </a:rPr>
              <a:t>customer operating costs, yielding millions in savings for fleet and municipal bus services</a:t>
            </a:r>
            <a:endParaRPr lang="en-US" sz="1400" dirty="0">
              <a:solidFill>
                <a:schemeClr val="bg2">
                  <a:lumMod val="75000"/>
                </a:schemeClr>
              </a:solidFill>
              <a:cs typeface="Arial Unicode MS" pitchFamily="34" charset="-128"/>
            </a:endParaRPr>
          </a:p>
        </p:txBody>
      </p:sp>
      <p:sp>
        <p:nvSpPr>
          <p:cNvPr id="5137" name="Rectangle 5"/>
          <p:cNvSpPr>
            <a:spLocks noChangeArrowheads="1"/>
          </p:cNvSpPr>
          <p:nvPr/>
        </p:nvSpPr>
        <p:spPr bwMode="auto">
          <a:xfrm>
            <a:off x="212725" y="16764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400% increase</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chemeClr val="bg2">
                    <a:lumMod val="75000"/>
                  </a:schemeClr>
                </a:solidFill>
                <a:cs typeface="Arial Unicode MS" pitchFamily="34" charset="-128"/>
              </a:rPr>
              <a:t>i</a:t>
            </a:r>
            <a:r>
              <a:rPr lang="en-US" sz="1400" dirty="0" smtClean="0">
                <a:solidFill>
                  <a:schemeClr val="bg2">
                    <a:lumMod val="75000"/>
                  </a:schemeClr>
                </a:solidFill>
                <a:cs typeface="Arial Unicode MS" pitchFamily="34" charset="-128"/>
              </a:rPr>
              <a:t>n buses managed with algorithms supported by SoftLayer</a:t>
            </a:r>
            <a:r>
              <a:rPr lang="en-US" sz="1400" baseline="30000" dirty="0" smtClean="0">
                <a:solidFill>
                  <a:schemeClr val="bg2">
                    <a:lumMod val="75000"/>
                  </a:schemeClr>
                </a:solidFill>
                <a:cs typeface="Arial Unicode MS" pitchFamily="34" charset="-128"/>
              </a:rPr>
              <a:t>®</a:t>
            </a:r>
            <a:r>
              <a:rPr lang="en-US" sz="1400" dirty="0" smtClean="0">
                <a:solidFill>
                  <a:schemeClr val="bg2">
                    <a:lumMod val="75000"/>
                  </a:schemeClr>
                </a:solidFill>
                <a:cs typeface="Arial Unicode MS" pitchFamily="34" charset="-128"/>
              </a:rPr>
              <a:t> servers</a:t>
            </a:r>
            <a:endParaRPr lang="en-US" sz="1400" dirty="0">
              <a:solidFill>
                <a:schemeClr val="bg2">
                  <a:lumMod val="75000"/>
                </a:schemeClr>
              </a:solidFill>
              <a:cs typeface="Arial Unicode MS" pitchFamily="34" charset="-128"/>
            </a:endParaRPr>
          </a:p>
        </p:txBody>
      </p:sp>
      <p:sp>
        <p:nvSpPr>
          <p:cNvPr id="18" name="Text Placeholder 87"/>
          <p:cNvSpPr>
            <a:spLocks/>
          </p:cNvSpPr>
          <p:nvPr/>
        </p:nvSpPr>
        <p:spPr bwMode="auto">
          <a:xfrm>
            <a:off x="217968" y="5481638"/>
            <a:ext cx="3237614" cy="1071562"/>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a:t>
            </a:r>
            <a:r>
              <a:rPr lang="en-US" sz="1400" b="1" dirty="0" smtClean="0">
                <a:latin typeface="Arial" pitchFamily="34" charset="0"/>
                <a:cs typeface="Arial Unicode MS" pitchFamily="34" charset="-128"/>
              </a:rPr>
              <a:t>components</a:t>
            </a:r>
          </a:p>
          <a:p>
            <a:pPr marL="117475" indent="-117475" algn="l">
              <a:buFont typeface="Arial" pitchFamily="34" charset="0"/>
              <a:buChar char="•"/>
              <a:defRPr/>
            </a:pPr>
            <a:r>
              <a:rPr lang="en-US" sz="1200" dirty="0" smtClean="0">
                <a:solidFill>
                  <a:schemeClr val="tx1"/>
                </a:solidFill>
                <a:latin typeface="Arial" pitchFamily="34" charset="0"/>
                <a:cs typeface="Arial Unicode MS" pitchFamily="34" charset="-128"/>
              </a:rPr>
              <a:t>IBM</a:t>
            </a:r>
            <a:r>
              <a:rPr lang="en-US" sz="1200" baseline="30000" dirty="0" smtClean="0">
                <a:solidFill>
                  <a:schemeClr val="tx1"/>
                </a:solidFill>
                <a:latin typeface="Arial" pitchFamily="34" charset="0"/>
                <a:cs typeface="Arial Unicode MS" pitchFamily="34" charset="-128"/>
              </a:rPr>
              <a:t>®</a:t>
            </a:r>
            <a:r>
              <a:rPr lang="en-US" sz="1200" dirty="0" smtClean="0">
                <a:solidFill>
                  <a:schemeClr val="tx1"/>
                </a:solidFill>
                <a:latin typeface="Arial" pitchFamily="34" charset="0"/>
                <a:cs typeface="Arial Unicode MS" pitchFamily="34" charset="-128"/>
              </a:rPr>
              <a:t> Bluemix</a:t>
            </a:r>
            <a:r>
              <a:rPr lang="en-US" sz="1200" baseline="30000" dirty="0" smtClean="0">
                <a:solidFill>
                  <a:schemeClr val="tx1"/>
                </a:solidFill>
                <a:latin typeface="Arial" pitchFamily="34" charset="0"/>
                <a:cs typeface="Arial Unicode MS" pitchFamily="34" charset="-128"/>
              </a:rPr>
              <a:t>™</a:t>
            </a:r>
          </a:p>
          <a:p>
            <a:pPr marL="117475" indent="-117475" algn="l">
              <a:buFont typeface="Arial" pitchFamily="34" charset="0"/>
              <a:buChar char="•"/>
              <a:defRPr/>
            </a:pPr>
            <a:r>
              <a:rPr lang="en-US" sz="1200" dirty="0">
                <a:solidFill>
                  <a:schemeClr val="tx1"/>
                </a:solidFill>
                <a:latin typeface="Arial" pitchFamily="34" charset="0"/>
                <a:cs typeface="Arial Unicode MS" pitchFamily="34" charset="-128"/>
              </a:rPr>
              <a:t>IBM SDK for Node.js</a:t>
            </a:r>
          </a:p>
          <a:p>
            <a:pPr marL="117475" indent="-117475" algn="l">
              <a:buFont typeface="Arial" pitchFamily="34" charset="0"/>
              <a:buChar char="•"/>
              <a:defRPr/>
            </a:pPr>
            <a:r>
              <a:rPr lang="en-US" sz="1200" dirty="0" smtClean="0">
                <a:solidFill>
                  <a:schemeClr val="tx1"/>
                </a:solidFill>
                <a:latin typeface="Arial" pitchFamily="34" charset="0"/>
                <a:cs typeface="Arial Unicode MS" pitchFamily="34" charset="-128"/>
              </a:rPr>
              <a:t>SoftLayer</a:t>
            </a:r>
            <a:r>
              <a:rPr lang="en-US" sz="1200" baseline="30000" dirty="0" smtClean="0">
                <a:solidFill>
                  <a:schemeClr val="tx1"/>
                </a:solidFill>
                <a:latin typeface="Arial" pitchFamily="34" charset="0"/>
                <a:cs typeface="Arial Unicode MS" pitchFamily="34" charset="-128"/>
              </a:rPr>
              <a:t>®</a:t>
            </a:r>
          </a:p>
        </p:txBody>
      </p:sp>
      <p:pic>
        <p:nvPicPr>
          <p:cNvPr id="19" name="Picture 18" descr="http://www.optibus.co/images/logo-colo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5716270"/>
            <a:ext cx="2933700" cy="760730"/>
          </a:xfrm>
          <a:prstGeom prst="rect">
            <a:avLst/>
          </a:prstGeom>
          <a:noFill/>
          <a:ln>
            <a:noFill/>
          </a:ln>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21474" b="30793"/>
          <a:stretch/>
        </p:blipFill>
        <p:spPr>
          <a:xfrm>
            <a:off x="3795256" y="1628387"/>
            <a:ext cx="4956225" cy="1577164"/>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smtClean="0">
                <a:cs typeface="Arial Unicode MS" pitchFamily="34" charset="-128"/>
              </a:rPr>
              <a:t>Pay Per </a:t>
            </a:r>
            <a:r>
              <a:rPr lang="en-US" sz="2400" b="1" dirty="0" smtClean="0">
                <a:solidFill>
                  <a:schemeClr val="tx1"/>
                </a:solidFill>
                <a:cs typeface="Arial Unicode MS" pitchFamily="34" charset="-128"/>
              </a:rPr>
              <a:t>Pulse Ltd</a:t>
            </a:r>
            <a:r>
              <a:rPr lang="en-US" sz="2400" b="1" dirty="0" smtClean="0">
                <a:cs typeface="Arial Unicode MS" pitchFamily="34" charset="-128"/>
              </a:rPr>
              <a:t>. – </a:t>
            </a:r>
            <a:r>
              <a:rPr lang="en-US" sz="2400" b="1" dirty="0">
                <a:cs typeface="Arial Unicode MS" pitchFamily="34" charset="-128"/>
              </a:rPr>
              <a:t>Speeds time to market and fuels innovation with an IBM Bluemix and SoftLayer solution</a:t>
            </a: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587721"/>
            <a:ext cx="4953000" cy="1032142"/>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smtClean="0">
                <a:cs typeface="Arial Unicode MS" pitchFamily="34" charset="-128"/>
              </a:rPr>
              <a:t>“</a:t>
            </a:r>
            <a:r>
              <a:rPr lang="en-US" sz="1600" i="1" dirty="0">
                <a:cs typeface="Arial Unicode MS" pitchFamily="34" charset="-128"/>
              </a:rPr>
              <a:t>Our time to market is dramatically reduced and innovation is fueled by having such a rich sandbox of instantly available middleware to ‘play’ </a:t>
            </a:r>
            <a:r>
              <a:rPr lang="en-US" sz="1600" i="1" dirty="0" smtClean="0">
                <a:cs typeface="Arial Unicode MS" pitchFamily="34" charset="-128"/>
              </a:rPr>
              <a:t>with.”</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cs typeface="Arial Unicode MS" pitchFamily="34" charset="-128"/>
              </a:rPr>
              <a:t>—</a:t>
            </a:r>
            <a:r>
              <a:rPr lang="en-US" sz="1400" i="1" dirty="0">
                <a:cs typeface="Arial Unicode MS" pitchFamily="34" charset="-128"/>
              </a:rPr>
              <a:t>Neil Mulkern, business development </a:t>
            </a:r>
            <a:r>
              <a:rPr lang="en-US" sz="1400" i="1" dirty="0" smtClean="0">
                <a:cs typeface="Arial Unicode MS" pitchFamily="34" charset="-128"/>
              </a:rPr>
              <a:t>director</a:t>
            </a:r>
            <a:endParaRPr lang="en-US" sz="1600" dirty="0">
              <a:ea typeface="MS PGothic" pitchFamily="34" charset="-128"/>
            </a:endParaRPr>
          </a:p>
        </p:txBody>
      </p:sp>
      <p:sp>
        <p:nvSpPr>
          <p:cNvPr id="5125" name="Text Box 8"/>
          <p:cNvSpPr txBox="1">
            <a:spLocks noChangeArrowheads="1"/>
          </p:cNvSpPr>
          <p:nvPr/>
        </p:nvSpPr>
        <p:spPr bwMode="auto">
          <a:xfrm>
            <a:off x="6680200" y="306388"/>
            <a:ext cx="1320874"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Energy and Utilities</a:t>
            </a:r>
            <a:endParaRPr lang="en-US" sz="1200" dirty="0">
              <a:ea typeface="MS PGothic" pitchFamily="34" charset="-128"/>
            </a:endParaRPr>
          </a:p>
        </p:txBody>
      </p:sp>
      <p:sp>
        <p:nvSpPr>
          <p:cNvPr id="5127" name="Text Box 15"/>
          <p:cNvSpPr txBox="1">
            <a:spLocks noChangeArrowheads="1"/>
          </p:cNvSpPr>
          <p:nvPr/>
        </p:nvSpPr>
        <p:spPr bwMode="auto">
          <a:xfrm>
            <a:off x="265113" y="228600"/>
            <a:ext cx="1639887" cy="276999"/>
          </a:xfrm>
          <a:prstGeom prst="rect">
            <a:avLst/>
          </a:prstGeom>
          <a:noFill/>
          <a:ln w="21590">
            <a:noFill/>
            <a:round/>
            <a:headEnd/>
            <a:tailEnd/>
          </a:ln>
        </p:spPr>
        <p:txBody>
          <a:bodyPr wrap="squar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Cloud </a:t>
            </a:r>
            <a:endParaRPr lang="en-US" dirty="0">
              <a:cs typeface="Arial Unicode MS" pitchFamily="34" charset="-128"/>
            </a:endParaRPr>
          </a:p>
        </p:txBody>
      </p:sp>
      <p:sp>
        <p:nvSpPr>
          <p:cNvPr id="5131" name="Rectangle 24"/>
          <p:cNvSpPr>
            <a:spLocks noChangeArrowheads="1"/>
          </p:cNvSpPr>
          <p:nvPr/>
        </p:nvSpPr>
        <p:spPr bwMode="auto">
          <a:xfrm>
            <a:off x="6565602" y="6567488"/>
            <a:ext cx="2255838" cy="214312"/>
          </a:xfrm>
          <a:prstGeom prst="rect">
            <a:avLst/>
          </a:prstGeom>
          <a:noFill/>
          <a:ln w="9525">
            <a:noFill/>
            <a:miter lim="800000"/>
            <a:headEnd/>
            <a:tailEnd/>
          </a:ln>
        </p:spPr>
        <p:txBody>
          <a:bodyPr tIns="46038" bIns="46038" anchor="b"/>
          <a:lstStyle/>
          <a:p>
            <a:pPr marL="400050" indent="-400050" algn="r" defTabSz="914400" eaLnBrk="0" hangingPunct="0">
              <a:buClrTx/>
              <a:buSzTx/>
              <a:buFontTx/>
              <a:buNone/>
            </a:pPr>
            <a:r>
              <a:rPr lang="en-US" sz="800" dirty="0">
                <a:solidFill>
                  <a:schemeClr val="tx1"/>
                </a:solidFill>
                <a:cs typeface="Arial Unicode MS" pitchFamily="34" charset="-128"/>
              </a:rPr>
              <a:t>SWP14224-USEN-00</a:t>
            </a:r>
          </a:p>
        </p:txBody>
      </p:sp>
      <p:sp>
        <p:nvSpPr>
          <p:cNvPr id="5133" name="Rectangle 23"/>
          <p:cNvSpPr>
            <a:spLocks noChangeArrowheads="1"/>
          </p:cNvSpPr>
          <p:nvPr/>
        </p:nvSpPr>
        <p:spPr bwMode="auto">
          <a:xfrm>
            <a:off x="3799366" y="3352800"/>
            <a:ext cx="5022073" cy="1154162"/>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Pay Per Pulse </a:t>
            </a:r>
            <a:r>
              <a:rPr lang="en-US" sz="1200" dirty="0" smtClean="0">
                <a:solidFill>
                  <a:schemeClr val="tx1"/>
                </a:solidFill>
                <a:ea typeface="MS PGothic" pitchFamily="34" charset="-128"/>
                <a:cs typeface="Arial Unicode MS" pitchFamily="34" charset="-128"/>
              </a:rPr>
              <a:t>Ltd. needed </a:t>
            </a:r>
            <a:r>
              <a:rPr lang="en-US" sz="1200" dirty="0">
                <a:solidFill>
                  <a:schemeClr val="tx1"/>
                </a:solidFill>
                <a:ea typeface="MS PGothic" pitchFamily="34" charset="-128"/>
                <a:cs typeface="Arial Unicode MS" pitchFamily="34" charset="-128"/>
              </a:rPr>
              <a:t>a more powerful cloud infrastructure to deliver its </a:t>
            </a:r>
            <a:r>
              <a:rPr lang="en-US" sz="1200" dirty="0" smtClean="0">
                <a:solidFill>
                  <a:schemeClr val="tx1"/>
                </a:solidFill>
                <a:ea typeface="MS PGothic" pitchFamily="34" charset="-128"/>
                <a:cs typeface="Arial Unicode MS" pitchFamily="34" charset="-128"/>
              </a:rPr>
              <a:t>data-intensive file sharing </a:t>
            </a:r>
            <a:r>
              <a:rPr lang="en-US" sz="1200" dirty="0">
                <a:solidFill>
                  <a:schemeClr val="tx1"/>
                </a:solidFill>
                <a:ea typeface="MS PGothic" pitchFamily="34" charset="-128"/>
                <a:cs typeface="Arial Unicode MS" pitchFamily="34" charset="-128"/>
              </a:rPr>
              <a:t>services. With the flexibility and scalability of </a:t>
            </a:r>
            <a:r>
              <a:rPr lang="en-US" sz="1200" dirty="0" err="1" smtClean="0">
                <a:solidFill>
                  <a:schemeClr val="tx1"/>
                </a:solidFill>
                <a:ea typeface="MS PGothic" pitchFamily="34" charset="-128"/>
                <a:cs typeface="Arial Unicode MS" pitchFamily="34" charset="-128"/>
              </a:rPr>
              <a:t>SoftLayer</a:t>
            </a:r>
            <a:r>
              <a:rPr lang="en-US" sz="1200" dirty="0">
                <a:solidFill>
                  <a:schemeClr val="tx1"/>
                </a:solidFill>
                <a:ea typeface="MS PGothic" pitchFamily="34" charset="-128"/>
                <a:cs typeface="Arial Unicode MS" pitchFamily="34" charset="-128"/>
              </a:rPr>
              <a:t>® cloud services and the </a:t>
            </a:r>
            <a:r>
              <a:rPr lang="en-US" sz="1200" dirty="0" smtClean="0">
                <a:solidFill>
                  <a:schemeClr val="tx1"/>
                </a:solidFill>
                <a:ea typeface="MS PGothic" pitchFamily="34" charset="-128"/>
                <a:cs typeface="Arial Unicode MS" pitchFamily="34" charset="-128"/>
              </a:rPr>
              <a:t>IBM</a:t>
            </a:r>
            <a:r>
              <a:rPr lang="en-US" sz="1200" dirty="0">
                <a:solidFill>
                  <a:schemeClr val="tx1"/>
                </a:solidFill>
                <a:ea typeface="MS PGothic" pitchFamily="34" charset="-128"/>
                <a:cs typeface="Arial Unicode MS" pitchFamily="34" charset="-128"/>
              </a:rPr>
              <a:t>® Bluemix™ platform, the energy sector </a:t>
            </a:r>
            <a:r>
              <a:rPr lang="en-US" sz="1200" dirty="0" smtClean="0">
                <a:solidFill>
                  <a:schemeClr val="tx1"/>
                </a:solidFill>
                <a:ea typeface="MS PGothic" pitchFamily="34" charset="-128"/>
                <a:cs typeface="Arial Unicode MS" pitchFamily="34" charset="-128"/>
              </a:rPr>
              <a:t>software as a service (SaaS) provider </a:t>
            </a:r>
            <a:r>
              <a:rPr lang="en-US" sz="1200" dirty="0">
                <a:solidFill>
                  <a:schemeClr val="tx1"/>
                </a:solidFill>
                <a:ea typeface="MS PGothic" pitchFamily="34" charset="-128"/>
                <a:cs typeface="Arial Unicode MS" pitchFamily="34" charset="-128"/>
              </a:rPr>
              <a:t>improved productivity and design capabilities for its company </a:t>
            </a:r>
            <a:r>
              <a:rPr lang="en-US" sz="1200" dirty="0" smtClean="0">
                <a:solidFill>
                  <a:schemeClr val="tx1"/>
                </a:solidFill>
                <a:ea typeface="MS PGothic" pitchFamily="34" charset="-128"/>
                <a:cs typeface="Arial Unicode MS" pitchFamily="34" charset="-128"/>
              </a:rPr>
              <a:t>  </a:t>
            </a:r>
            <a:r>
              <a:rPr lang="en-US" sz="1200" dirty="0" smtClean="0">
                <a:ea typeface="MS PGothic" pitchFamily="34" charset="-128"/>
                <a:cs typeface="Arial Unicode MS" pitchFamily="34" charset="-128"/>
              </a:rPr>
              <a:t>and </a:t>
            </a:r>
            <a:r>
              <a:rPr lang="en-US" sz="1200" dirty="0">
                <a:ea typeface="MS PGothic" pitchFamily="34" charset="-128"/>
                <a:cs typeface="Arial Unicode MS" pitchFamily="34" charset="-128"/>
              </a:rPr>
              <a:t>customers</a:t>
            </a:r>
            <a:r>
              <a:rPr lang="en-US" sz="1200" dirty="0" smtClean="0">
                <a:ea typeface="MS PGothic" pitchFamily="34" charset="-128"/>
                <a:cs typeface="Arial Unicode MS" pitchFamily="34" charset="-128"/>
              </a:rPr>
              <a:t>.</a:t>
            </a:r>
            <a:r>
              <a:rPr lang="en-US" sz="1200" dirty="0" smtClean="0">
                <a:solidFill>
                  <a:schemeClr val="tx1"/>
                </a:solidFill>
                <a:ea typeface="MS PGothic" pitchFamily="34" charset="-128"/>
                <a:cs typeface="Arial Unicode MS" pitchFamily="34" charset="-128"/>
              </a:rPr>
              <a:t> </a:t>
            </a:r>
            <a:endParaRPr lang="en-US" sz="1200" dirty="0">
              <a:solidFill>
                <a:schemeClr val="tx1"/>
              </a:solidFill>
              <a:ea typeface="MS PGothic" pitchFamily="34" charset="-128"/>
              <a:cs typeface="Arial Unicode MS" pitchFamily="34" charset="-128"/>
            </a:endParaRPr>
          </a:p>
        </p:txBody>
      </p:sp>
      <p:sp>
        <p:nvSpPr>
          <p:cNvPr id="2" name="Text Box 3"/>
          <p:cNvSpPr txBox="1">
            <a:spLocks noChangeArrowheads="1"/>
          </p:cNvSpPr>
          <p:nvPr/>
        </p:nvSpPr>
        <p:spPr bwMode="auto">
          <a:xfrm>
            <a:off x="212725" y="2667000"/>
            <a:ext cx="32162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7FBA00"/>
                </a:solidFill>
                <a:cs typeface="Arial Unicode MS" pitchFamily="34" charset="-128"/>
              </a:rPr>
              <a:t>90% decrease </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in keystrokes and significant improvements in accuracy with single-sign-on feature</a:t>
            </a:r>
            <a:endParaRPr lang="en-US" sz="1400" dirty="0">
              <a:solidFill>
                <a:srgbClr val="5F5D5E"/>
              </a:solidFill>
              <a:ea typeface="MS PGothic" pitchFamily="34" charset="-128"/>
            </a:endParaRPr>
          </a:p>
        </p:txBody>
      </p:sp>
      <p:sp>
        <p:nvSpPr>
          <p:cNvPr id="5135" name="Rectangle 7"/>
          <p:cNvSpPr>
            <a:spLocks noChangeArrowheads="1"/>
          </p:cNvSpPr>
          <p:nvPr/>
        </p:nvSpPr>
        <p:spPr bwMode="auto">
          <a:xfrm>
            <a:off x="212725" y="38100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99B5"/>
                </a:solidFill>
                <a:cs typeface="Arial Unicode MS" pitchFamily="34" charset="-128"/>
              </a:rPr>
              <a:t>Increased productivity</a:t>
            </a:r>
            <a:endParaRPr lang="en-US" b="1" dirty="0">
              <a:solidFill>
                <a:srgbClr val="0099B5"/>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pitchFamily="34" charset="-128"/>
              </a:rPr>
              <a:t>a</a:t>
            </a:r>
            <a:r>
              <a:rPr lang="en-US" sz="1400" dirty="0" smtClean="0">
                <a:solidFill>
                  <a:srgbClr val="5F5D5E"/>
                </a:solidFill>
                <a:cs typeface="Arial Unicode MS" pitchFamily="34" charset="-128"/>
              </a:rPr>
              <a:t>nd collaboration with standardized templates and tools</a:t>
            </a:r>
            <a:endParaRPr lang="en-US" sz="1400" dirty="0">
              <a:solidFill>
                <a:srgbClr val="5F5D5E"/>
              </a:solidFill>
              <a:cs typeface="Arial Unicode MS" pitchFamily="34" charset="-128"/>
            </a:endParaRPr>
          </a:p>
        </p:txBody>
      </p:sp>
      <p:sp>
        <p:nvSpPr>
          <p:cNvPr id="5137" name="Rectangle 5"/>
          <p:cNvSpPr>
            <a:spLocks noChangeArrowheads="1"/>
          </p:cNvSpPr>
          <p:nvPr/>
        </p:nvSpPr>
        <p:spPr bwMode="auto">
          <a:xfrm>
            <a:off x="212725" y="16764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30% reduction</a:t>
            </a:r>
            <a:endParaRPr lang="en-US" b="1" dirty="0">
              <a:solidFill>
                <a:srgbClr val="FF9933"/>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in time to market for new customer services and solutions</a:t>
            </a:r>
            <a:r>
              <a:rPr lang="en-US" sz="1400" dirty="0">
                <a:solidFill>
                  <a:srgbClr val="5F5D5E"/>
                </a:solidFill>
                <a:cs typeface="Arial Unicode MS" pitchFamily="34" charset="-128"/>
              </a:rPr>
              <a:t/>
            </a:r>
            <a:br>
              <a:rPr lang="en-US" sz="1400" dirty="0">
                <a:solidFill>
                  <a:srgbClr val="5F5D5E"/>
                </a:solidFill>
                <a:cs typeface="Arial Unicode MS" pitchFamily="34" charset="-128"/>
              </a:rPr>
            </a:br>
            <a:endParaRPr lang="en-US" sz="1400" dirty="0">
              <a:solidFill>
                <a:srgbClr val="5F5D5E"/>
              </a:solidFill>
              <a:cs typeface="Arial Unicode MS" pitchFamily="34" charset="-128"/>
            </a:endParaRPr>
          </a:p>
        </p:txBody>
      </p:sp>
      <p:sp>
        <p:nvSpPr>
          <p:cNvPr id="18" name="Text Placeholder 87"/>
          <p:cNvSpPr>
            <a:spLocks/>
          </p:cNvSpPr>
          <p:nvPr/>
        </p:nvSpPr>
        <p:spPr bwMode="auto">
          <a:xfrm>
            <a:off x="217968" y="5481638"/>
            <a:ext cx="3237614" cy="1071562"/>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components </a:t>
            </a:r>
            <a:r>
              <a:rPr lang="en-US" sz="1400" b="1" dirty="0" smtClean="0">
                <a:latin typeface="Arial" pitchFamily="34" charset="0"/>
                <a:cs typeface="Arial Unicode MS" pitchFamily="34" charset="-128"/>
              </a:rPr>
              <a:t> </a:t>
            </a:r>
            <a:endParaRPr lang="en-US" sz="1400" b="1" dirty="0">
              <a:latin typeface="Arial" pitchFamily="34" charset="0"/>
              <a:cs typeface="Arial Unicode MS" pitchFamily="34" charset="-128"/>
            </a:endParaRPr>
          </a:p>
          <a:p>
            <a:pPr algn="l">
              <a:defRPr/>
            </a:pPr>
            <a:r>
              <a:rPr lang="en-US" sz="1200" b="1" dirty="0" smtClean="0">
                <a:latin typeface="Arial" pitchFamily="34" charset="0"/>
                <a:cs typeface="Arial Unicode MS" pitchFamily="34" charset="-128"/>
              </a:rPr>
              <a:t>Services</a:t>
            </a:r>
            <a:endParaRPr lang="en-US" sz="1200" dirty="0">
              <a:latin typeface="Arial" pitchFamily="34" charset="0"/>
              <a:cs typeface="Arial Unicode MS" pitchFamily="34" charset="-128"/>
            </a:endParaRPr>
          </a:p>
          <a:p>
            <a:pPr marL="117475" indent="-117475" algn="l">
              <a:buFont typeface="Arial" pitchFamily="34" charset="0"/>
              <a:buChar char="•"/>
              <a:defRPr/>
            </a:pPr>
            <a:r>
              <a:rPr lang="en-US" sz="1200" dirty="0" smtClean="0">
                <a:solidFill>
                  <a:schemeClr val="tx1"/>
                </a:solidFill>
                <a:latin typeface="Arial" pitchFamily="34" charset="0"/>
                <a:cs typeface="Arial Unicode MS" pitchFamily="34" charset="-128"/>
              </a:rPr>
              <a:t>IBM</a:t>
            </a:r>
            <a:r>
              <a:rPr lang="en-US" sz="1200" baseline="30000" dirty="0">
                <a:solidFill>
                  <a:schemeClr val="tx1"/>
                </a:solidFill>
                <a:latin typeface="Arial" pitchFamily="34" charset="0"/>
                <a:cs typeface="Arial Unicode MS" pitchFamily="34" charset="-128"/>
              </a:rPr>
              <a:t>®</a:t>
            </a:r>
            <a:r>
              <a:rPr lang="en-US" sz="1200" dirty="0">
                <a:solidFill>
                  <a:schemeClr val="tx1"/>
                </a:solidFill>
                <a:latin typeface="Arial" pitchFamily="34" charset="0"/>
                <a:cs typeface="Arial Unicode MS" pitchFamily="34" charset="-128"/>
              </a:rPr>
              <a:t> Bluemix</a:t>
            </a:r>
            <a:r>
              <a:rPr lang="en-US" sz="1200" baseline="30000" dirty="0">
                <a:solidFill>
                  <a:schemeClr val="tx1"/>
                </a:solidFill>
                <a:latin typeface="Arial" pitchFamily="34" charset="0"/>
                <a:cs typeface="Arial Unicode MS" pitchFamily="34" charset="-128"/>
              </a:rPr>
              <a:t>™</a:t>
            </a:r>
          </a:p>
          <a:p>
            <a:pPr marL="117475" indent="-117475" algn="l">
              <a:buFont typeface="Arial" pitchFamily="34" charset="0"/>
              <a:buChar char="•"/>
              <a:defRPr/>
            </a:pPr>
            <a:r>
              <a:rPr lang="en-US" sz="1200" dirty="0" smtClean="0">
                <a:solidFill>
                  <a:schemeClr val="tx1"/>
                </a:solidFill>
                <a:latin typeface="Arial" pitchFamily="34" charset="0"/>
                <a:cs typeface="Arial Unicode MS" pitchFamily="34" charset="-128"/>
              </a:rPr>
              <a:t>SoftLayer</a:t>
            </a:r>
            <a:r>
              <a:rPr lang="en-US" sz="1200" baseline="30000" dirty="0">
                <a:solidFill>
                  <a:schemeClr val="tx1"/>
                </a:solidFill>
                <a:latin typeface="Arial" pitchFamily="34" charset="0"/>
                <a:cs typeface="Arial Unicode MS" pitchFamily="34" charset="-128"/>
              </a:rPr>
              <a:t>®</a:t>
            </a:r>
          </a:p>
        </p:txBody>
      </p:sp>
      <p:pic>
        <p:nvPicPr>
          <p:cNvPr id="19" name="Picture 18" descr="http://static.wixstatic.com/media/549ab2_86c8afe4db2f66b8b53564b8d6124d5f.png_srz_p_210_165_75_22_0.50_1.20_0.00_png_srz"/>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4932" y="5735638"/>
            <a:ext cx="941293" cy="741362"/>
          </a:xfrm>
          <a:prstGeom prst="rect">
            <a:avLst/>
          </a:prstGeom>
          <a:noFill/>
          <a:ln>
            <a:noFill/>
          </a:ln>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21556"/>
          <a:stretch/>
        </p:blipFill>
        <p:spPr>
          <a:xfrm>
            <a:off x="3788733" y="1600200"/>
            <a:ext cx="4953001" cy="1673616"/>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BM_ADMIN\Documents\Client References\Bluemix\Bluemix Slides\Images\simplicit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896" r="3018"/>
          <a:stretch/>
        </p:blipFill>
        <p:spPr bwMode="auto">
          <a:xfrm>
            <a:off x="3788733" y="1578093"/>
            <a:ext cx="4974267" cy="1710915"/>
          </a:xfrm>
          <a:prstGeom prst="rect">
            <a:avLst/>
          </a:prstGeom>
          <a:noFill/>
          <a:extLst>
            <a:ext uri="{909E8E84-426E-40DD-AFC4-6F175D3DCCD1}">
              <a14:hiddenFill xmlns:a14="http://schemas.microsoft.com/office/drawing/2010/main">
                <a:solidFill>
                  <a:srgbClr val="FFFFFF"/>
                </a:solidFill>
              </a14:hiddenFill>
            </a:ext>
          </a:extLst>
        </p:spPr>
      </p:pic>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eaLnBrk="0" hangingPunct="0">
              <a:spcBef>
                <a:spcPct val="20000"/>
              </a:spcBef>
              <a:buFont typeface="Wingdings" pitchFamily="2" charset="2"/>
              <a:buNone/>
            </a:pPr>
            <a:r>
              <a:rPr lang="en-US" sz="2400" b="1" dirty="0" err="1" smtClean="0">
                <a:cs typeface="Arial Unicode MS" pitchFamily="34" charset="-128"/>
              </a:rPr>
              <a:t>Simplicité</a:t>
            </a:r>
            <a:r>
              <a:rPr lang="en-US" sz="2400" b="1" dirty="0" smtClean="0">
                <a:cs typeface="Arial Unicode MS" pitchFamily="34" charset="-128"/>
              </a:rPr>
              <a:t> – </a:t>
            </a:r>
            <a:r>
              <a:rPr lang="en-US" altLang="en-US" b="1" dirty="0">
                <a:ea typeface="Arial Unicode MS" pitchFamily="34" charset="-128"/>
                <a:cs typeface="Arial Unicode MS" pitchFamily="34" charset="-128"/>
              </a:rPr>
              <a:t>computer services firm launches an application platform as a service solution with flexible IBM </a:t>
            </a:r>
            <a:r>
              <a:rPr lang="en-US" altLang="en-US" b="1" dirty="0" err="1">
                <a:ea typeface="Arial Unicode MS" pitchFamily="34" charset="-128"/>
                <a:cs typeface="Arial Unicode MS" pitchFamily="34" charset="-128"/>
              </a:rPr>
              <a:t>Bluemix</a:t>
            </a:r>
            <a:r>
              <a:rPr lang="en-US" altLang="en-US" b="1" dirty="0">
                <a:ea typeface="Arial Unicode MS" pitchFamily="34" charset="-128"/>
                <a:cs typeface="Arial Unicode MS" pitchFamily="34" charset="-128"/>
              </a:rPr>
              <a:t> and </a:t>
            </a:r>
            <a:r>
              <a:rPr lang="en-US" altLang="en-US" b="1" dirty="0" err="1">
                <a:ea typeface="Arial Unicode MS" pitchFamily="34" charset="-128"/>
                <a:cs typeface="Arial Unicode MS" pitchFamily="34" charset="-128"/>
              </a:rPr>
              <a:t>SoftLayer</a:t>
            </a:r>
            <a:r>
              <a:rPr lang="en-US" altLang="en-US" b="1" dirty="0">
                <a:ea typeface="Arial Unicode MS" pitchFamily="34" charset="-128"/>
                <a:cs typeface="Arial Unicode MS" pitchFamily="34" charset="-128"/>
              </a:rPr>
              <a:t> technology</a:t>
            </a:r>
            <a:endParaRPr lang="en-US" altLang="en-US" sz="2400" b="1" dirty="0">
              <a:ea typeface="Arial Unicode MS" pitchFamily="34" charset="-128"/>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835258"/>
            <a:ext cx="4953000" cy="1032142"/>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a:cs typeface="Arial Unicode MS" pitchFamily="34" charset="-128"/>
              </a:rPr>
              <a:t>“</a:t>
            </a:r>
            <a:r>
              <a:rPr lang="en-US" sz="1600" i="1" dirty="0" err="1">
                <a:cs typeface="Arial Unicode MS" pitchFamily="34" charset="-128"/>
              </a:rPr>
              <a:t>SoftLayer</a:t>
            </a:r>
            <a:r>
              <a:rPr lang="en-US" sz="1600" i="1" dirty="0">
                <a:cs typeface="Arial Unicode MS" pitchFamily="34" charset="-128"/>
              </a:rPr>
              <a:t> is important for our customers who </a:t>
            </a:r>
            <a:br>
              <a:rPr lang="en-US" sz="1600" i="1" dirty="0">
                <a:cs typeface="Arial Unicode MS" pitchFamily="34" charset="-128"/>
              </a:rPr>
            </a:br>
            <a:r>
              <a:rPr lang="en-US" sz="1600" i="1" dirty="0">
                <a:cs typeface="Arial Unicode MS" pitchFamily="34" charset="-128"/>
              </a:rPr>
              <a:t>need to be able to choose exactly the right infrastructure components.” </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a:cs typeface="Arial Unicode MS" pitchFamily="34" charset="-128"/>
              </a:rPr>
              <a:t>—David </a:t>
            </a:r>
            <a:r>
              <a:rPr lang="en-US" sz="1400" i="1" dirty="0" err="1">
                <a:cs typeface="Arial Unicode MS" pitchFamily="34" charset="-128"/>
              </a:rPr>
              <a:t>Azoulay</a:t>
            </a:r>
            <a:r>
              <a:rPr lang="en-US" sz="1400" i="1" dirty="0">
                <a:cs typeface="Arial Unicode MS" pitchFamily="34" charset="-128"/>
              </a:rPr>
              <a:t>, cofounder, </a:t>
            </a:r>
            <a:r>
              <a:rPr lang="en-US" sz="1400" i="1" dirty="0" err="1">
                <a:cs typeface="Arial Unicode MS" pitchFamily="34" charset="-128"/>
              </a:rPr>
              <a:t>Simplicité</a:t>
            </a:r>
            <a:r>
              <a:rPr lang="en-US" sz="1400" i="1" dirty="0">
                <a:cs typeface="Arial Unicode MS" pitchFamily="34" charset="-128"/>
              </a:rPr>
              <a:t> Software </a:t>
            </a:r>
          </a:p>
        </p:txBody>
      </p:sp>
      <p:sp>
        <p:nvSpPr>
          <p:cNvPr id="5125" name="Text Box 8"/>
          <p:cNvSpPr txBox="1">
            <a:spLocks noChangeArrowheads="1"/>
          </p:cNvSpPr>
          <p:nvPr/>
        </p:nvSpPr>
        <p:spPr bwMode="auto">
          <a:xfrm>
            <a:off x="6680200" y="306388"/>
            <a:ext cx="1304844"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Computer Services</a:t>
            </a:r>
            <a:endParaRPr lang="en-US" sz="1200" dirty="0">
              <a:ea typeface="MS PGothic" pitchFamily="34" charset="-128"/>
            </a:endParaRPr>
          </a:p>
        </p:txBody>
      </p:sp>
      <p:sp>
        <p:nvSpPr>
          <p:cNvPr id="5127" name="Text Box 15"/>
          <p:cNvSpPr txBox="1">
            <a:spLocks noChangeArrowheads="1"/>
          </p:cNvSpPr>
          <p:nvPr/>
        </p:nvSpPr>
        <p:spPr bwMode="auto">
          <a:xfrm>
            <a:off x="265113" y="228600"/>
            <a:ext cx="1639887" cy="276999"/>
          </a:xfrm>
          <a:prstGeom prst="rect">
            <a:avLst/>
          </a:prstGeom>
          <a:noFill/>
          <a:ln w="21590">
            <a:noFill/>
            <a:round/>
            <a:headEnd/>
            <a:tailEnd/>
          </a:ln>
        </p:spPr>
        <p:txBody>
          <a:bodyPr wrap="squar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Cloud </a:t>
            </a:r>
            <a:endParaRPr lang="en-US" dirty="0">
              <a:cs typeface="Arial Unicode MS" pitchFamily="34" charset="-128"/>
            </a:endParaRPr>
          </a:p>
        </p:txBody>
      </p:sp>
      <p:sp>
        <p:nvSpPr>
          <p:cNvPr id="5131" name="Rectangle 24"/>
          <p:cNvSpPr>
            <a:spLocks noChangeArrowheads="1"/>
          </p:cNvSpPr>
          <p:nvPr/>
        </p:nvSpPr>
        <p:spPr bwMode="auto">
          <a:xfrm>
            <a:off x="6565602" y="6567488"/>
            <a:ext cx="2255838" cy="214312"/>
          </a:xfrm>
          <a:prstGeom prst="rect">
            <a:avLst/>
          </a:prstGeom>
          <a:noFill/>
          <a:ln w="9525">
            <a:noFill/>
            <a:miter lim="800000"/>
            <a:headEnd/>
            <a:tailEnd/>
          </a:ln>
        </p:spPr>
        <p:txBody>
          <a:bodyPr tIns="46038" bIns="46038" anchor="b"/>
          <a:lstStyle/>
          <a:p>
            <a:pPr marL="400050" indent="-400050" algn="r" defTabSz="914400" eaLnBrk="0" hangingPunct="0">
              <a:buClrTx/>
              <a:buSzTx/>
              <a:buFontTx/>
              <a:buNone/>
            </a:pPr>
            <a:r>
              <a:rPr lang="en-US" sz="800" dirty="0">
                <a:solidFill>
                  <a:schemeClr val="tx1"/>
                </a:solidFill>
                <a:cs typeface="Arial Unicode MS" pitchFamily="34" charset="-128"/>
              </a:rPr>
              <a:t>SWP14224-USEN-00</a:t>
            </a:r>
          </a:p>
        </p:txBody>
      </p:sp>
      <p:sp>
        <p:nvSpPr>
          <p:cNvPr id="5133" name="Rectangle 23"/>
          <p:cNvSpPr>
            <a:spLocks noChangeArrowheads="1"/>
          </p:cNvSpPr>
          <p:nvPr/>
        </p:nvSpPr>
        <p:spPr bwMode="auto">
          <a:xfrm>
            <a:off x="3799366" y="3352800"/>
            <a:ext cx="5022073" cy="1277273"/>
          </a:xfrm>
          <a:prstGeom prst="rect">
            <a:avLst/>
          </a:prstGeom>
          <a:noFill/>
          <a:ln w="9525">
            <a:noFill/>
            <a:miter lim="800000"/>
            <a:headEnd/>
            <a:tailEnd/>
          </a:ln>
        </p:spPr>
        <p:txBody>
          <a:bodyPr wrap="square" lIns="0" tIns="0" rIns="0">
            <a:spAutoFit/>
          </a:bodyPr>
          <a:lstStyle/>
          <a:p>
            <a:pPr algn="l">
              <a:defRPr/>
            </a:pPr>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a:t>
            </a:r>
            <a:r>
              <a:rPr lang="en-US" sz="1200" dirty="0" err="1" smtClean="0">
                <a:solidFill>
                  <a:schemeClr val="tx1"/>
                </a:solidFill>
                <a:ea typeface="MS PGothic" pitchFamily="34" charset="-128"/>
                <a:cs typeface="Arial Unicode MS" pitchFamily="34" charset="-128"/>
              </a:rPr>
              <a:t>Simplicité</a:t>
            </a:r>
            <a:r>
              <a:rPr lang="en-US" sz="1200" dirty="0" smtClean="0">
                <a:solidFill>
                  <a:schemeClr val="tx1"/>
                </a:solidFill>
                <a:ea typeface="MS PGothic" pitchFamily="34" charset="-128"/>
                <a:cs typeface="Arial Unicode MS" pitchFamily="34" charset="-128"/>
              </a:rPr>
              <a:t> needed to keep up with the </a:t>
            </a:r>
            <a:r>
              <a:rPr lang="en-US" altLang="en-US" sz="1200" dirty="0">
                <a:solidFill>
                  <a:schemeClr val="tx1"/>
                </a:solidFill>
                <a:ea typeface="MS PGothic" pitchFamily="34" charset="-128"/>
                <a:cs typeface="Arial Unicode MS" pitchFamily="34" charset="-128"/>
              </a:rPr>
              <a:t>larger industry shift toward more agile, easily accessible development </a:t>
            </a:r>
            <a:r>
              <a:rPr lang="en-US" altLang="en-US" sz="1200" dirty="0" smtClean="0">
                <a:solidFill>
                  <a:schemeClr val="tx1"/>
                </a:solidFill>
                <a:ea typeface="MS PGothic" pitchFamily="34" charset="-128"/>
                <a:cs typeface="Arial Unicode MS" pitchFamily="34" charset="-128"/>
              </a:rPr>
              <a:t>environments. By offering their </a:t>
            </a:r>
            <a:r>
              <a:rPr lang="en-US" altLang="en-US" sz="1200" dirty="0" err="1" smtClean="0">
                <a:solidFill>
                  <a:schemeClr val="tx1"/>
                </a:solidFill>
                <a:ea typeface="MS PGothic" pitchFamily="34" charset="-128"/>
                <a:cs typeface="Arial Unicode MS" pitchFamily="34" charset="-128"/>
              </a:rPr>
              <a:t>PaaS</a:t>
            </a:r>
            <a:r>
              <a:rPr lang="en-US" altLang="en-US" sz="1200" dirty="0" smtClean="0">
                <a:solidFill>
                  <a:schemeClr val="tx1"/>
                </a:solidFill>
                <a:ea typeface="MS PGothic" pitchFamily="34" charset="-128"/>
                <a:cs typeface="Arial Unicode MS" pitchFamily="34" charset="-128"/>
              </a:rPr>
              <a:t> solution on </a:t>
            </a:r>
            <a:r>
              <a:rPr lang="en-US" sz="1200" dirty="0">
                <a:solidFill>
                  <a:schemeClr val="tx1"/>
                </a:solidFill>
                <a:latin typeface="Arial" pitchFamily="34" charset="0"/>
                <a:cs typeface="Arial Unicode MS" pitchFamily="34" charset="-128"/>
              </a:rPr>
              <a:t>IBM</a:t>
            </a:r>
            <a:r>
              <a:rPr lang="en-US" sz="1200" baseline="30000" dirty="0">
                <a:solidFill>
                  <a:schemeClr val="tx1"/>
                </a:solidFill>
                <a:latin typeface="Arial" pitchFamily="34" charset="0"/>
                <a:cs typeface="Arial Unicode MS" pitchFamily="34" charset="-128"/>
              </a:rPr>
              <a:t>®</a:t>
            </a:r>
            <a:r>
              <a:rPr lang="en-US" sz="1200" dirty="0">
                <a:solidFill>
                  <a:schemeClr val="tx1"/>
                </a:solidFill>
                <a:latin typeface="Arial" pitchFamily="34" charset="0"/>
                <a:cs typeface="Arial Unicode MS" pitchFamily="34" charset="-128"/>
              </a:rPr>
              <a:t> </a:t>
            </a:r>
            <a:r>
              <a:rPr lang="en-US" sz="1200" dirty="0" err="1" smtClean="0">
                <a:solidFill>
                  <a:schemeClr val="tx1"/>
                </a:solidFill>
                <a:latin typeface="Arial" pitchFamily="34" charset="0"/>
                <a:cs typeface="Arial Unicode MS" pitchFamily="34" charset="-128"/>
              </a:rPr>
              <a:t>Bluemix</a:t>
            </a:r>
            <a:r>
              <a:rPr lang="en-US" sz="1200" baseline="30000" dirty="0" smtClean="0">
                <a:solidFill>
                  <a:schemeClr val="tx1"/>
                </a:solidFill>
                <a:latin typeface="Arial" pitchFamily="34" charset="0"/>
                <a:cs typeface="Arial Unicode MS" pitchFamily="34" charset="-128"/>
              </a:rPr>
              <a:t>™</a:t>
            </a:r>
            <a:r>
              <a:rPr lang="en-US" altLang="en-US" sz="1200" dirty="0" smtClean="0">
                <a:ea typeface="MS PGothic" pitchFamily="34" charset="-128"/>
                <a:cs typeface="Arial Unicode MS" pitchFamily="34" charset="-128"/>
              </a:rPr>
              <a:t>, hosted </a:t>
            </a:r>
            <a:r>
              <a:rPr lang="en-US" altLang="en-US" sz="1200" dirty="0">
                <a:ea typeface="MS PGothic" pitchFamily="34" charset="-128"/>
                <a:cs typeface="Arial Unicode MS" pitchFamily="34" charset="-128"/>
              </a:rPr>
              <a:t>in shared or dedicated </a:t>
            </a:r>
            <a:r>
              <a:rPr lang="en-US" altLang="en-US" sz="1200" dirty="0" err="1">
                <a:ea typeface="MS PGothic" pitchFamily="34" charset="-128"/>
                <a:cs typeface="Arial Unicode MS" pitchFamily="34" charset="-128"/>
              </a:rPr>
              <a:t>SoftLayer</a:t>
            </a:r>
            <a:r>
              <a:rPr lang="en-US" altLang="en-US" sz="1200" dirty="0">
                <a:ea typeface="MS PGothic" pitchFamily="34" charset="-128"/>
                <a:cs typeface="Arial Unicode MS" pitchFamily="34" charset="-128"/>
              </a:rPr>
              <a:t> cloud </a:t>
            </a:r>
            <a:r>
              <a:rPr lang="en-US" altLang="en-US" sz="1200" dirty="0" smtClean="0">
                <a:ea typeface="MS PGothic" pitchFamily="34" charset="-128"/>
                <a:cs typeface="Arial Unicode MS" pitchFamily="34" charset="-128"/>
              </a:rPr>
              <a:t>environments, they are able to reduce development costs and establish a global presence, while meeting a wider range of customer needs. </a:t>
            </a:r>
            <a:endParaRPr lang="en-US" altLang="en-US" sz="1200" dirty="0">
              <a:ea typeface="MS PGothic" pitchFamily="34" charset="-128"/>
              <a:cs typeface="Arial Unicode MS" pitchFamily="34" charset="-128"/>
            </a:endParaRPr>
          </a:p>
          <a:p>
            <a:pPr marL="117475" indent="-117475" algn="l">
              <a:buFont typeface="Arial" pitchFamily="34" charset="0"/>
              <a:buChar char="•"/>
              <a:defRPr/>
            </a:pPr>
            <a:endParaRPr lang="en-US" sz="1200" baseline="30000" dirty="0">
              <a:solidFill>
                <a:schemeClr val="tx1"/>
              </a:solidFill>
              <a:latin typeface="Arial" pitchFamily="34" charset="0"/>
              <a:cs typeface="Arial Unicode MS" pitchFamily="34" charset="-128"/>
            </a:endParaRPr>
          </a:p>
        </p:txBody>
      </p:sp>
      <p:sp>
        <p:nvSpPr>
          <p:cNvPr id="2" name="Text Box 3"/>
          <p:cNvSpPr txBox="1">
            <a:spLocks noChangeArrowheads="1"/>
          </p:cNvSpPr>
          <p:nvPr/>
        </p:nvSpPr>
        <p:spPr bwMode="auto">
          <a:xfrm>
            <a:off x="212725" y="2898775"/>
            <a:ext cx="32162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7FBA00"/>
                </a:solidFill>
                <a:cs typeface="Arial Unicode MS" pitchFamily="34" charset="-128"/>
              </a:rPr>
              <a:t>Reduced development cost </a:t>
            </a:r>
            <a:r>
              <a:rPr lang="en-US" sz="1400" dirty="0">
                <a:solidFill>
                  <a:srgbClr val="5F5D5E"/>
                </a:solidFill>
                <a:cs typeface="Arial Unicode MS" pitchFamily="34" charset="-128"/>
              </a:rPr>
              <a:t>with </a:t>
            </a:r>
            <a:r>
              <a:rPr lang="en-US" sz="1400" dirty="0" err="1">
                <a:solidFill>
                  <a:srgbClr val="5F5D5E"/>
                </a:solidFill>
                <a:cs typeface="Arial Unicode MS" pitchFamily="34" charset="-128"/>
              </a:rPr>
              <a:t>SoftLayer</a:t>
            </a:r>
            <a:r>
              <a:rPr lang="en-US" sz="1400" dirty="0">
                <a:solidFill>
                  <a:srgbClr val="5F5D5E"/>
                </a:solidFill>
                <a:cs typeface="Arial Unicode MS" pitchFamily="34" charset="-128"/>
              </a:rPr>
              <a:t> hosting infrastructure available on demand </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400" dirty="0">
              <a:solidFill>
                <a:srgbClr val="5F5D5E"/>
              </a:solidFill>
              <a:ea typeface="MS PGothic" pitchFamily="34" charset="-128"/>
            </a:endParaRPr>
          </a:p>
        </p:txBody>
      </p:sp>
      <p:sp>
        <p:nvSpPr>
          <p:cNvPr id="5135" name="Rectangle 7"/>
          <p:cNvSpPr>
            <a:spLocks noChangeArrowheads="1"/>
          </p:cNvSpPr>
          <p:nvPr/>
        </p:nvSpPr>
        <p:spPr bwMode="auto">
          <a:xfrm>
            <a:off x="212725" y="38100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0099B5"/>
                </a:solidFill>
                <a:cs typeface="Arial Unicode MS" pitchFamily="34" charset="-128"/>
              </a:rPr>
              <a:t>G</a:t>
            </a:r>
            <a:r>
              <a:rPr lang="en-US" b="1" dirty="0" smtClean="0">
                <a:solidFill>
                  <a:srgbClr val="0099B5"/>
                </a:solidFill>
                <a:cs typeface="Arial Unicode MS" pitchFamily="34" charset="-128"/>
              </a:rPr>
              <a:t>lobal presence </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to </a:t>
            </a:r>
            <a:r>
              <a:rPr lang="en-US" sz="1400" dirty="0">
                <a:solidFill>
                  <a:srgbClr val="5F5D5E"/>
                </a:solidFill>
                <a:cs typeface="Arial Unicode MS" pitchFamily="34" charset="-128"/>
              </a:rPr>
              <a:t>better support the demands of an international customer base</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400" dirty="0">
              <a:solidFill>
                <a:srgbClr val="5F5D5E"/>
              </a:solidFill>
              <a:cs typeface="Arial Unicode MS" pitchFamily="34" charset="-128"/>
            </a:endParaRPr>
          </a:p>
        </p:txBody>
      </p:sp>
      <p:sp>
        <p:nvSpPr>
          <p:cNvPr id="5137" name="Rectangle 5"/>
          <p:cNvSpPr>
            <a:spLocks noChangeArrowheads="1"/>
          </p:cNvSpPr>
          <p:nvPr/>
        </p:nvSpPr>
        <p:spPr bwMode="auto">
          <a:xfrm>
            <a:off x="212725" y="16764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Increased sales</a:t>
            </a:r>
            <a:endParaRPr lang="en-US" b="1" dirty="0">
              <a:solidFill>
                <a:srgbClr val="FF9933"/>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by reducing complexity of integration and deployment tasks and meeting a wider range of customer needs</a:t>
            </a:r>
            <a:endParaRPr lang="en-US" sz="1400" dirty="0">
              <a:solidFill>
                <a:srgbClr val="5F5D5E"/>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
            </a:r>
            <a:br>
              <a:rPr lang="en-US" sz="1400" dirty="0" smtClean="0">
                <a:solidFill>
                  <a:srgbClr val="5F5D5E"/>
                </a:solidFill>
                <a:cs typeface="Arial Unicode MS" pitchFamily="34" charset="-128"/>
              </a:rPr>
            </a:br>
            <a:endParaRPr lang="en-US" sz="1400" dirty="0">
              <a:solidFill>
                <a:srgbClr val="5F5D5E"/>
              </a:solidFill>
              <a:cs typeface="Arial Unicode MS" pitchFamily="34" charset="-128"/>
            </a:endParaRPr>
          </a:p>
        </p:txBody>
      </p:sp>
      <p:sp>
        <p:nvSpPr>
          <p:cNvPr id="18" name="Text Placeholder 87"/>
          <p:cNvSpPr>
            <a:spLocks/>
          </p:cNvSpPr>
          <p:nvPr/>
        </p:nvSpPr>
        <p:spPr bwMode="auto">
          <a:xfrm>
            <a:off x="217968" y="5481638"/>
            <a:ext cx="3237614" cy="1071562"/>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components </a:t>
            </a:r>
            <a:r>
              <a:rPr lang="en-US" sz="1400" b="1" dirty="0" smtClean="0">
                <a:latin typeface="Arial" pitchFamily="34" charset="0"/>
                <a:cs typeface="Arial Unicode MS" pitchFamily="34" charset="-128"/>
              </a:rPr>
              <a:t> </a:t>
            </a:r>
            <a:endParaRPr lang="en-US" sz="1400" b="1" dirty="0">
              <a:latin typeface="Arial" pitchFamily="34" charset="0"/>
              <a:cs typeface="Arial Unicode MS" pitchFamily="34" charset="-128"/>
            </a:endParaRPr>
          </a:p>
          <a:p>
            <a:pPr algn="l">
              <a:defRPr/>
            </a:pPr>
            <a:r>
              <a:rPr lang="en-US" sz="1200" b="1" dirty="0" smtClean="0">
                <a:latin typeface="Arial" pitchFamily="34" charset="0"/>
                <a:cs typeface="Arial Unicode MS" pitchFamily="34" charset="-128"/>
              </a:rPr>
              <a:t>Services</a:t>
            </a:r>
            <a:endParaRPr lang="en-US" sz="1200" dirty="0">
              <a:latin typeface="Arial" pitchFamily="34" charset="0"/>
              <a:cs typeface="Arial Unicode MS" pitchFamily="34" charset="-128"/>
            </a:endParaRPr>
          </a:p>
          <a:p>
            <a:pPr marL="117475" indent="-117475" algn="l">
              <a:buFont typeface="Arial" pitchFamily="34" charset="0"/>
              <a:buChar char="•"/>
              <a:defRPr/>
            </a:pPr>
            <a:r>
              <a:rPr lang="en-US" sz="1200" dirty="0" smtClean="0">
                <a:solidFill>
                  <a:schemeClr val="tx1"/>
                </a:solidFill>
                <a:latin typeface="Arial" pitchFamily="34" charset="0"/>
                <a:cs typeface="Arial Unicode MS" pitchFamily="34" charset="-128"/>
              </a:rPr>
              <a:t>IBM</a:t>
            </a:r>
            <a:r>
              <a:rPr lang="en-US" sz="1200" baseline="30000" dirty="0">
                <a:solidFill>
                  <a:schemeClr val="tx1"/>
                </a:solidFill>
                <a:latin typeface="Arial" pitchFamily="34" charset="0"/>
                <a:cs typeface="Arial Unicode MS" pitchFamily="34" charset="-128"/>
              </a:rPr>
              <a:t>®</a:t>
            </a:r>
            <a:r>
              <a:rPr lang="en-US" sz="1200" dirty="0">
                <a:solidFill>
                  <a:schemeClr val="tx1"/>
                </a:solidFill>
                <a:latin typeface="Arial" pitchFamily="34" charset="0"/>
                <a:cs typeface="Arial Unicode MS" pitchFamily="34" charset="-128"/>
              </a:rPr>
              <a:t> Bluemix</a:t>
            </a:r>
            <a:r>
              <a:rPr lang="en-US" sz="1200" baseline="30000" dirty="0">
                <a:solidFill>
                  <a:schemeClr val="tx1"/>
                </a:solidFill>
                <a:latin typeface="Arial" pitchFamily="34" charset="0"/>
                <a:cs typeface="Arial Unicode MS" pitchFamily="34" charset="-128"/>
              </a:rPr>
              <a:t>™</a:t>
            </a:r>
          </a:p>
          <a:p>
            <a:pPr marL="117475" indent="-117475" algn="l">
              <a:buFont typeface="Arial" pitchFamily="34" charset="0"/>
              <a:buChar char="•"/>
              <a:defRPr/>
            </a:pPr>
            <a:r>
              <a:rPr lang="en-US" sz="1200" dirty="0" smtClean="0">
                <a:solidFill>
                  <a:schemeClr val="tx1"/>
                </a:solidFill>
                <a:latin typeface="Arial" pitchFamily="34" charset="0"/>
                <a:cs typeface="Arial Unicode MS" pitchFamily="34" charset="-128"/>
              </a:rPr>
              <a:t>SoftLayer</a:t>
            </a:r>
            <a:r>
              <a:rPr lang="en-US" sz="1200" baseline="30000" dirty="0">
                <a:solidFill>
                  <a:schemeClr val="tx1"/>
                </a:solidFill>
                <a:latin typeface="Arial" pitchFamily="34" charset="0"/>
                <a:cs typeface="Arial Unicode MS" pitchFamily="34" charset="-128"/>
              </a:rPr>
              <a:t>®</a:t>
            </a:r>
          </a:p>
        </p:txBody>
      </p:sp>
      <p:pic>
        <p:nvPicPr>
          <p:cNvPr id="15" name="Picture 2" descr="https://pbs.twimg.com/profile_images/526651199622086656/jU6SbETg_400x40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800" y="5807075"/>
            <a:ext cx="74612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6862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9pPr>
          </a:lstStyle>
          <a:p>
            <a:pPr algn="l" eaLnBrk="1" hangingPunct="1">
              <a:buClrTx/>
              <a:buFontTx/>
              <a:buNone/>
            </a:pPr>
            <a:r>
              <a:rPr lang="en-US" sz="2400" b="1">
                <a:cs typeface="Arial Unicode MS" pitchFamily="34" charset="-128"/>
              </a:rPr>
              <a:t>Synchrony Systems – takes mobile features live in 45 seconds versus 3 months</a:t>
            </a: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124" name="Rectangle 4"/>
          <p:cNvSpPr>
            <a:spLocks noChangeArrowheads="1"/>
          </p:cNvSpPr>
          <p:nvPr/>
        </p:nvSpPr>
        <p:spPr bwMode="auto">
          <a:xfrm>
            <a:off x="3789363" y="4332288"/>
            <a:ext cx="4953000"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0" tIns="0" rIns="0" bIns="46800">
            <a:spAutoFit/>
          </a:bodyPr>
          <a:lstStyle/>
          <a:p>
            <a:pP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a:cs typeface="Arial Unicode MS" pitchFamily="34" charset="-128"/>
              </a:rPr>
              <a:t>“The barrier to entry for launching a new application has been erased; there are no more 6-month project engagements.”</a:t>
            </a:r>
          </a:p>
          <a:p>
            <a:pPr algn="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a:cs typeface="Arial Unicode MS" pitchFamily="34" charset="-128"/>
              </a:rPr>
              <a:t>—Ravi </a:t>
            </a:r>
            <a:r>
              <a:rPr lang="en-US" sz="1400" i="1" dirty="0" err="1">
                <a:cs typeface="Arial Unicode MS" pitchFamily="34" charset="-128"/>
              </a:rPr>
              <a:t>Misra</a:t>
            </a:r>
            <a:r>
              <a:rPr lang="en-US" sz="1400" i="1" dirty="0">
                <a:cs typeface="Arial Unicode MS" pitchFamily="34" charset="-128"/>
              </a:rPr>
              <a:t>, CIO, Bay Area Rapid Transit</a:t>
            </a:r>
          </a:p>
        </p:txBody>
      </p:sp>
      <p:sp>
        <p:nvSpPr>
          <p:cNvPr id="5125" name="Text Box 8"/>
          <p:cNvSpPr txBox="1">
            <a:spLocks noChangeArrowheads="1"/>
          </p:cNvSpPr>
          <p:nvPr/>
        </p:nvSpPr>
        <p:spPr bwMode="auto">
          <a:xfrm>
            <a:off x="6680200" y="306388"/>
            <a:ext cx="1304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590">
                <a:solidFill>
                  <a:srgbClr val="000000"/>
                </a:solidFill>
                <a:round/>
                <a:headEnd/>
                <a:tailEnd/>
              </a14:hiddenLine>
            </a:ext>
          </a:extLst>
        </p:spPr>
        <p:txBody>
          <a:bodyPr wrap="none" lIns="0" tIns="0" rIns="0" bIns="0">
            <a:spAutoFit/>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9pPr>
          </a:lstStyle>
          <a:p>
            <a:pPr algn="l" eaLnBrk="1" hangingPunct="1">
              <a:buClrTx/>
              <a:buFontTx/>
              <a:buNone/>
            </a:pPr>
            <a:r>
              <a:rPr lang="en-US" sz="1200">
                <a:ea typeface="MS PGothic" pitchFamily="34" charset="-128"/>
              </a:rPr>
              <a:t>Computer Services</a:t>
            </a:r>
          </a:p>
        </p:txBody>
      </p:sp>
      <p:sp>
        <p:nvSpPr>
          <p:cNvPr id="5126" name="Text Box 15"/>
          <p:cNvSpPr txBox="1">
            <a:spLocks noChangeArrowheads="1"/>
          </p:cNvSpPr>
          <p:nvPr/>
        </p:nvSpPr>
        <p:spPr bwMode="auto">
          <a:xfrm>
            <a:off x="265113" y="228600"/>
            <a:ext cx="1411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590">
                <a:solidFill>
                  <a:srgbClr val="000000"/>
                </a:solidFill>
                <a:round/>
                <a:headEnd/>
                <a:tailEnd/>
              </a14:hiddenLine>
            </a:ext>
          </a:extLst>
        </p:spPr>
        <p:txBody>
          <a:bodyPr lIns="0" tIns="0" rIns="0" bIns="0">
            <a:spAutoFit/>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9pPr>
          </a:lstStyle>
          <a:p>
            <a:pPr algn="l" eaLnBrk="1" hangingPunct="1">
              <a:buClrTx/>
              <a:buFontTx/>
              <a:buNone/>
            </a:pPr>
            <a:r>
              <a:rPr lang="en-US">
                <a:cs typeface="Arial Unicode MS" pitchFamily="34" charset="-128"/>
              </a:rPr>
              <a:t>Software</a:t>
            </a:r>
          </a:p>
        </p:txBody>
      </p:sp>
      <p:sp>
        <p:nvSpPr>
          <p:cNvPr id="5127" name="Rectangle 24"/>
          <p:cNvSpPr>
            <a:spLocks noChangeArrowheads="1"/>
          </p:cNvSpPr>
          <p:nvPr/>
        </p:nvSpPr>
        <p:spPr bwMode="auto">
          <a:xfrm>
            <a:off x="6565900" y="6567488"/>
            <a:ext cx="225583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038" bIns="46038" anchor="b"/>
          <a:lstStyle/>
          <a:p>
            <a:pPr marL="400050" indent="-400050" algn="r" defTabSz="914400" eaLnBrk="0" hangingPunct="0"/>
            <a:r>
              <a:rPr lang="en-US" sz="800">
                <a:solidFill>
                  <a:schemeClr val="tx1"/>
                </a:solidFill>
                <a:cs typeface="Arial Unicode MS" pitchFamily="34" charset="-128"/>
              </a:rPr>
              <a:t>RAP14468-USEN-01</a:t>
            </a:r>
          </a:p>
        </p:txBody>
      </p:sp>
      <p:sp>
        <p:nvSpPr>
          <p:cNvPr id="5128" name="Rectangle 25"/>
          <p:cNvSpPr>
            <a:spLocks noChangeArrowheads="1"/>
          </p:cNvSpPr>
          <p:nvPr/>
        </p:nvSpPr>
        <p:spPr bwMode="auto">
          <a:xfrm>
            <a:off x="3352800" y="-152400"/>
            <a:ext cx="2438400" cy="457200"/>
          </a:xfrm>
          <a:prstGeom prst="rect">
            <a:avLst/>
          </a:prstGeom>
          <a:solidFill>
            <a:srgbClr val="EAEAEA"/>
          </a:solidFill>
          <a:ln w="9360">
            <a:solidFill>
              <a:srgbClr val="000000"/>
            </a:solidFill>
            <a:round/>
            <a:headEnd/>
            <a:tailEnd/>
          </a:ln>
        </p:spPr>
        <p:txBody>
          <a:bodyPr lIns="90000" tIns="46800" rIns="90000" bIns="46800"/>
          <a:lstStyle/>
          <a:p>
            <a:pP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a:cs typeface="Arial Unicode MS" pitchFamily="34" charset="-128"/>
              </a:rPr>
              <a:t>Option 1: Standard template</a:t>
            </a:r>
          </a:p>
          <a:p>
            <a:pP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a:cs typeface="Arial Unicode MS" pitchFamily="34" charset="-128"/>
              </a:rPr>
              <a:t>The transformation and Client quote</a:t>
            </a:r>
          </a:p>
        </p:txBody>
      </p:sp>
      <p:sp>
        <p:nvSpPr>
          <p:cNvPr id="5129" name="Rectangle 23"/>
          <p:cNvSpPr>
            <a:spLocks noChangeArrowheads="1"/>
          </p:cNvSpPr>
          <p:nvPr/>
        </p:nvSpPr>
        <p:spPr bwMode="auto">
          <a:xfrm>
            <a:off x="3798888" y="3352800"/>
            <a:ext cx="49561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p>
            <a:pPr algn="l" defTabSz="914400"/>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a:t>
            </a:r>
            <a:r>
              <a:rPr lang="en-US" sz="1200" dirty="0">
                <a:ea typeface="MS PGothic" pitchFamily="34" charset="-128"/>
                <a:cs typeface="Arial Unicode MS" pitchFamily="34" charset="-128"/>
              </a:rPr>
              <a:t>Working with </a:t>
            </a:r>
            <a:r>
              <a:rPr lang="en-US" sz="1200" dirty="0" err="1">
                <a:ea typeface="MS PGothic" pitchFamily="34" charset="-128"/>
                <a:cs typeface="Arial Unicode MS" pitchFamily="34" charset="-128"/>
              </a:rPr>
              <a:t>DevOps</a:t>
            </a:r>
            <a:r>
              <a:rPr lang="en-US" sz="1200" dirty="0">
                <a:ea typeface="MS PGothic" pitchFamily="34" charset="-128"/>
                <a:cs typeface="Arial Unicode MS" pitchFamily="34" charset="-128"/>
              </a:rPr>
              <a:t> and Cloud Integration services and the cloud-based IBM </a:t>
            </a:r>
            <a:r>
              <a:rPr lang="en-US" sz="1200" dirty="0" err="1">
                <a:ea typeface="MS PGothic" pitchFamily="34" charset="-128"/>
                <a:cs typeface="Arial Unicode MS" pitchFamily="34" charset="-128"/>
              </a:rPr>
              <a:t>BlueMix</a:t>
            </a:r>
            <a:r>
              <a:rPr lang="en-US" sz="1200" dirty="0">
                <a:ea typeface="MS PGothic" pitchFamily="34" charset="-128"/>
                <a:cs typeface="Arial Unicode MS" pitchFamily="34" charset="-128"/>
              </a:rPr>
              <a:t> platform, Synchrony Systems’ development teams immediately began developing a mobile maintenance application pilot for Bay Area Rapid Transit. </a:t>
            </a:r>
            <a:endParaRPr lang="en-US" sz="1200" dirty="0">
              <a:solidFill>
                <a:schemeClr val="tx1"/>
              </a:solidFill>
              <a:ea typeface="MS PGothic" pitchFamily="34" charset="-128"/>
              <a:cs typeface="Arial Unicode MS" pitchFamily="34" charset="-128"/>
            </a:endParaRPr>
          </a:p>
        </p:txBody>
      </p:sp>
      <p:sp>
        <p:nvSpPr>
          <p:cNvPr id="5130" name="Text Box 3"/>
          <p:cNvSpPr txBox="1">
            <a:spLocks noChangeArrowheads="1"/>
          </p:cNvSpPr>
          <p:nvPr/>
        </p:nvSpPr>
        <p:spPr bwMode="auto">
          <a:xfrm>
            <a:off x="212725" y="2746375"/>
            <a:ext cx="32162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cs typeface="Arial" charset="0"/>
              </a:defRPr>
            </a:lvl9pPr>
          </a:lstStyle>
          <a:p>
            <a:pPr algn="l" eaLnBrk="1" hangingPunct="1">
              <a:buClrTx/>
              <a:buFontTx/>
              <a:buNone/>
            </a:pPr>
            <a:r>
              <a:rPr lang="en-US" b="1">
                <a:solidFill>
                  <a:srgbClr val="7FBA00"/>
                </a:solidFill>
                <a:cs typeface="Arial Unicode MS" pitchFamily="34" charset="-128"/>
              </a:rPr>
              <a:t>Reduces</a:t>
            </a:r>
          </a:p>
          <a:p>
            <a:pPr algn="l" eaLnBrk="1" hangingPunct="1">
              <a:buClrTx/>
              <a:buFontTx/>
              <a:buNone/>
            </a:pPr>
            <a:r>
              <a:rPr lang="en-US" sz="1400">
                <a:solidFill>
                  <a:srgbClr val="5F5D5E"/>
                </a:solidFill>
                <a:cs typeface="Arial Unicode MS" pitchFamily="34" charset="-128"/>
              </a:rPr>
              <a:t>time needed to take new features live from 3 months to 45 seconds. </a:t>
            </a:r>
            <a:endParaRPr lang="en-US" sz="1400">
              <a:solidFill>
                <a:srgbClr val="5F5D5E"/>
              </a:solidFill>
              <a:ea typeface="MS PGothic" pitchFamily="34" charset="-128"/>
            </a:endParaRPr>
          </a:p>
        </p:txBody>
      </p:sp>
      <p:sp>
        <p:nvSpPr>
          <p:cNvPr id="5131" name="Rectangle 7"/>
          <p:cNvSpPr>
            <a:spLocks noChangeArrowheads="1"/>
          </p:cNvSpPr>
          <p:nvPr/>
        </p:nvSpPr>
        <p:spPr bwMode="auto">
          <a:xfrm>
            <a:off x="212725" y="3810000"/>
            <a:ext cx="3216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0099B5"/>
                </a:solidFill>
                <a:cs typeface="Arial Unicode MS" pitchFamily="34" charset="-128"/>
              </a:rPr>
              <a:t>Improves</a:t>
            </a:r>
            <a:r>
              <a:rPr lang="en-US" dirty="0">
                <a:cs typeface="Arial Unicode MS" pitchFamily="34" charset="-128"/>
              </a:rPr>
              <a:t> </a:t>
            </a:r>
            <a:endParaRPr lang="en-US" b="1" dirty="0">
              <a:solidFill>
                <a:srgbClr val="0099B5"/>
              </a:solidFill>
              <a:cs typeface="Arial Unicode MS" pitchFamily="34" charset="-128"/>
            </a:endParaRPr>
          </a:p>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pitchFamily="34" charset="-128"/>
              </a:rPr>
              <a:t>clients’ ability to deliver customer services and improve satisfaction</a:t>
            </a:r>
          </a:p>
        </p:txBody>
      </p:sp>
      <p:sp>
        <p:nvSpPr>
          <p:cNvPr id="5132" name="Rectangle 5"/>
          <p:cNvSpPr>
            <a:spLocks noChangeArrowheads="1"/>
          </p:cNvSpPr>
          <p:nvPr/>
        </p:nvSpPr>
        <p:spPr bwMode="auto">
          <a:xfrm>
            <a:off x="212725" y="1676400"/>
            <a:ext cx="3216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a:solidFill>
                  <a:srgbClr val="FF9933"/>
                </a:solidFill>
                <a:cs typeface="Arial Unicode MS" pitchFamily="34" charset="-128"/>
              </a:rPr>
              <a:t>90% decrease</a:t>
            </a:r>
          </a:p>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5F5D5E"/>
                </a:solidFill>
                <a:cs typeface="Arial Unicode MS" pitchFamily="34" charset="-128"/>
              </a:rPr>
              <a:t>in mobile app development time for critical client, Bay Area Rapid Transit </a:t>
            </a:r>
          </a:p>
        </p:txBody>
      </p:sp>
      <p:sp>
        <p:nvSpPr>
          <p:cNvPr id="18" name="Text Placeholder 87"/>
          <p:cNvSpPr>
            <a:spLocks/>
          </p:cNvSpPr>
          <p:nvPr/>
        </p:nvSpPr>
        <p:spPr bwMode="auto">
          <a:xfrm>
            <a:off x="217488" y="5257800"/>
            <a:ext cx="3238500" cy="1071563"/>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buFont typeface="Times New Roman" pitchFamily="18" charset="0"/>
              <a:buNone/>
              <a:tabLst>
                <a:tab pos="457200" algn="l"/>
              </a:tabLst>
              <a:defRPr/>
            </a:pPr>
            <a:r>
              <a:rPr lang="en-US" sz="1400" b="1" dirty="0">
                <a:latin typeface="Arial" pitchFamily="34" charset="0"/>
                <a:cs typeface="Arial Unicode MS" pitchFamily="34" charset="-128"/>
              </a:rPr>
              <a:t>Solution components</a:t>
            </a:r>
          </a:p>
          <a:p>
            <a:pPr algn="l">
              <a:buClr>
                <a:srgbClr val="000000"/>
              </a:buClr>
              <a:buSzPct val="100000"/>
              <a:buFont typeface="Times New Roman" pitchFamily="18" charset="0"/>
              <a:buNone/>
              <a:defRPr/>
            </a:pPr>
            <a:r>
              <a:rPr lang="en-US" sz="1200" b="1" dirty="0">
                <a:latin typeface="Arial" pitchFamily="34" charset="0"/>
                <a:cs typeface="Arial Unicode MS" pitchFamily="34" charset="-128"/>
              </a:rPr>
              <a:t>Software</a:t>
            </a:r>
            <a:endParaRPr lang="en-US" sz="1200" dirty="0">
              <a:latin typeface="Arial" pitchFamily="34" charset="0"/>
              <a:cs typeface="Arial Unicode MS" pitchFamily="34" charset="-128"/>
            </a:endParaRPr>
          </a:p>
          <a:p>
            <a:pPr marL="117475" indent="-117475" algn="l">
              <a:buClr>
                <a:srgbClr val="000000"/>
              </a:buClr>
              <a:buSzPct val="100000"/>
              <a:buFont typeface="Arial" pitchFamily="34" charset="0"/>
              <a:buChar char="•"/>
              <a:defRPr/>
            </a:pPr>
            <a:r>
              <a:rPr lang="en-US" sz="1200" dirty="0">
                <a:latin typeface="Arial" pitchFamily="34" charset="0"/>
                <a:cs typeface="Arial Unicode MS" pitchFamily="34" charset="-128"/>
              </a:rPr>
              <a:t>IBM® </a:t>
            </a:r>
            <a:r>
              <a:rPr lang="en-US" sz="1200" dirty="0" err="1">
                <a:latin typeface="Arial" pitchFamily="34" charset="0"/>
                <a:cs typeface="Arial Unicode MS" pitchFamily="34" charset="-128"/>
              </a:rPr>
              <a:t>Bluemix</a:t>
            </a:r>
            <a:r>
              <a:rPr lang="en-US" sz="1200" dirty="0">
                <a:latin typeface="Arial" pitchFamily="34" charset="0"/>
                <a:cs typeface="Arial Unicode MS" pitchFamily="34" charset="-128"/>
              </a:rPr>
              <a:t>™</a:t>
            </a:r>
          </a:p>
          <a:p>
            <a:pPr marL="117475" indent="-117475" algn="l">
              <a:buClr>
                <a:srgbClr val="000000"/>
              </a:buClr>
              <a:buSzPct val="100000"/>
              <a:buFont typeface="Arial" pitchFamily="34" charset="0"/>
              <a:buChar char="•"/>
              <a:defRPr/>
            </a:pPr>
            <a:r>
              <a:rPr lang="en-US" sz="1200" dirty="0">
                <a:latin typeface="Arial" pitchFamily="34" charset="0"/>
                <a:cs typeface="Arial Unicode MS" pitchFamily="34" charset="-128"/>
              </a:rPr>
              <a:t>IBM </a:t>
            </a:r>
            <a:r>
              <a:rPr lang="en-US" sz="1200" dirty="0" err="1">
                <a:latin typeface="Arial" pitchFamily="34" charset="0"/>
                <a:cs typeface="Arial Unicode MS" pitchFamily="34" charset="-128"/>
              </a:rPr>
              <a:t>DevOps</a:t>
            </a:r>
            <a:r>
              <a:rPr lang="en-US" sz="1200" dirty="0">
                <a:latin typeface="Arial" pitchFamily="34" charset="0"/>
                <a:cs typeface="Arial Unicode MS" pitchFamily="34" charset="-128"/>
              </a:rPr>
              <a:t> services (including Track &amp; Plan, Delivery Pipeline)</a:t>
            </a:r>
          </a:p>
          <a:p>
            <a:pPr marL="117475" indent="-117475" algn="l">
              <a:buClr>
                <a:srgbClr val="000000"/>
              </a:buClr>
              <a:buSzPct val="100000"/>
              <a:buFont typeface="Arial" pitchFamily="34" charset="0"/>
              <a:buChar char="•"/>
              <a:defRPr/>
            </a:pPr>
            <a:r>
              <a:rPr lang="en-US" sz="1200" dirty="0">
                <a:latin typeface="Arial" pitchFamily="34" charset="0"/>
                <a:cs typeface="Arial Unicode MS" pitchFamily="34" charset="-128"/>
              </a:rPr>
              <a:t>IBM Cloud Integration services</a:t>
            </a:r>
          </a:p>
        </p:txBody>
      </p:sp>
      <p:pic>
        <p:nvPicPr>
          <p:cNvPr id="5134"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2925" y="5813425"/>
            <a:ext cx="16002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1600200"/>
            <a:ext cx="443706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01130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4" name="Picture 2"/>
          <p:cNvPicPr>
            <a:picLocks noChangeAspect="1"/>
          </p:cNvPicPr>
          <p:nvPr/>
        </p:nvPicPr>
        <p:blipFill>
          <a:blip r:embed="rId3" cstate="print">
            <a:extLst>
              <a:ext uri="{28A0092B-C50C-407E-A947-70E740481C1C}">
                <a14:useLocalDpi xmlns:a14="http://schemas.microsoft.com/office/drawing/2010/main" val="0"/>
              </a:ext>
            </a:extLst>
          </a:blip>
          <a:srcRect t="4169" b="46552"/>
          <a:stretch>
            <a:fillRect/>
          </a:stretch>
        </p:blipFill>
        <p:spPr bwMode="auto">
          <a:xfrm>
            <a:off x="3810000" y="1600200"/>
            <a:ext cx="497205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Text Box 1"/>
          <p:cNvSpPr txBox="1">
            <a:spLocks noChangeArrowheads="1"/>
          </p:cNvSpPr>
          <p:nvPr/>
        </p:nvSpPr>
        <p:spPr bwMode="auto">
          <a:xfrm>
            <a:off x="185738" y="733425"/>
            <a:ext cx="8580437"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sz="2200">
                <a:solidFill>
                  <a:schemeClr val="tx1"/>
                </a:solidFill>
                <a:cs typeface="Arial Unicode MS" pitchFamily="34" charset="-128"/>
              </a:rPr>
              <a:t>Technical University of Denmark – Designs civic improvements within 48 hours with IBM Bluemix platform</a:t>
            </a: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124" name="Rectangle 4"/>
          <p:cNvSpPr>
            <a:spLocks noChangeArrowheads="1"/>
          </p:cNvSpPr>
          <p:nvPr/>
        </p:nvSpPr>
        <p:spPr bwMode="auto">
          <a:xfrm>
            <a:off x="3789363" y="4587875"/>
            <a:ext cx="4953000"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0" tIns="0" rIns="0" bIns="46800">
            <a:spAutoFit/>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smtClean="0">
                <a:cs typeface="Arial Unicode MS" pitchFamily="34" charset="-128"/>
              </a:rPr>
              <a:t>“Integrating the hacking experience with new technologies and an understanding of infrastructure and society really brings about new solutions with     big data.”</a:t>
            </a:r>
            <a:endParaRPr lang="en-US" sz="1600" i="1" dirty="0">
              <a:cs typeface="Arial Unicode MS" pitchFamily="34" charset="-128"/>
            </a:endParaRPr>
          </a:p>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cs typeface="Arial Unicode MS" pitchFamily="34" charset="-128"/>
              </a:rPr>
              <a:t>—Marianne </a:t>
            </a:r>
            <a:r>
              <a:rPr lang="en-US" sz="1400" i="1" dirty="0" err="1" smtClean="0">
                <a:cs typeface="Arial Unicode MS" pitchFamily="34" charset="-128"/>
              </a:rPr>
              <a:t>Thellersen</a:t>
            </a:r>
            <a:r>
              <a:rPr lang="en-US" sz="1400" i="1" dirty="0" smtClean="0">
                <a:cs typeface="Arial Unicode MS" pitchFamily="34" charset="-128"/>
              </a:rPr>
              <a:t>, Technical University of Denmark </a:t>
            </a:r>
            <a:endParaRPr lang="en-US" sz="1600" dirty="0">
              <a:ea typeface="MS PGothic" pitchFamily="34" charset="-128"/>
            </a:endParaRPr>
          </a:p>
        </p:txBody>
      </p:sp>
      <p:sp>
        <p:nvSpPr>
          <p:cNvPr id="5125" name="Text Box 8"/>
          <p:cNvSpPr txBox="1">
            <a:spLocks noChangeArrowheads="1"/>
          </p:cNvSpPr>
          <p:nvPr/>
        </p:nvSpPr>
        <p:spPr bwMode="auto">
          <a:xfrm>
            <a:off x="7010400" y="409575"/>
            <a:ext cx="60112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590">
                <a:solidFill>
                  <a:srgbClr val="000000"/>
                </a:solidFill>
                <a:round/>
                <a:headEnd/>
                <a:tailEnd/>
              </a14:hiddenLine>
            </a:ext>
          </a:extLst>
        </p:spPr>
        <p:txBody>
          <a:bodyPr wrap="none" lIns="0" tIns="0" rIns="0" bIns="0">
            <a:spAutoFit/>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sz="1050" dirty="0">
                <a:ea typeface="MS PGothic" pitchFamily="34" charset="-128"/>
              </a:rPr>
              <a:t>Education</a:t>
            </a:r>
          </a:p>
        </p:txBody>
      </p:sp>
      <p:sp>
        <p:nvSpPr>
          <p:cNvPr id="5126" name="Text Box 15"/>
          <p:cNvSpPr txBox="1">
            <a:spLocks noChangeArrowheads="1"/>
          </p:cNvSpPr>
          <p:nvPr/>
        </p:nvSpPr>
        <p:spPr bwMode="auto">
          <a:xfrm>
            <a:off x="265113" y="409575"/>
            <a:ext cx="14112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590">
                <a:solidFill>
                  <a:srgbClr val="000000"/>
                </a:solidFill>
                <a:round/>
                <a:headEnd/>
                <a:tailEnd/>
              </a14:hiddenLine>
            </a:ext>
          </a:extLst>
        </p:spPr>
        <p:txBody>
          <a:bodyPr lIns="0" tIns="0" rIns="0" bIns="0">
            <a:spAutoFit/>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sz="800">
                <a:cs typeface="Arial Unicode MS" pitchFamily="34" charset="-128"/>
              </a:rPr>
              <a:t>IBM Cloud</a:t>
            </a:r>
          </a:p>
        </p:txBody>
      </p:sp>
      <p:sp>
        <p:nvSpPr>
          <p:cNvPr id="5128" name="Rectangle 24"/>
          <p:cNvSpPr>
            <a:spLocks noChangeArrowheads="1"/>
          </p:cNvSpPr>
          <p:nvPr/>
        </p:nvSpPr>
        <p:spPr bwMode="auto">
          <a:xfrm>
            <a:off x="6565900" y="6567488"/>
            <a:ext cx="2255838"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038" bIns="46038" anchor="b"/>
          <a:lstStyle/>
          <a:p>
            <a:pPr marL="400050" indent="-400050" algn="r" defTabSz="914400" eaLnBrk="0" hangingPunct="0"/>
            <a:r>
              <a:rPr lang="en-US" sz="800">
                <a:solidFill>
                  <a:schemeClr val="tx1"/>
                </a:solidFill>
                <a:cs typeface="Arial Unicode MS" pitchFamily="34" charset="-128"/>
              </a:rPr>
              <a:t>SWP14378-USEN-00</a:t>
            </a:r>
          </a:p>
        </p:txBody>
      </p:sp>
      <p:sp>
        <p:nvSpPr>
          <p:cNvPr id="5129" name="Rectangle 23"/>
          <p:cNvSpPr>
            <a:spLocks noChangeArrowheads="1"/>
          </p:cNvSpPr>
          <p:nvPr/>
        </p:nvSpPr>
        <p:spPr bwMode="auto">
          <a:xfrm>
            <a:off x="3798888" y="3352800"/>
            <a:ext cx="495617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p>
            <a:pPr algn="l" defTabSz="914400"/>
            <a:r>
              <a:rPr lang="en-US" sz="1200" b="1">
                <a:solidFill>
                  <a:schemeClr val="tx1"/>
                </a:solidFill>
                <a:ea typeface="MS PGothic" pitchFamily="34" charset="-128"/>
                <a:cs typeface="Arial Unicode MS" pitchFamily="34" charset="-128"/>
              </a:rPr>
              <a:t>The transformation:</a:t>
            </a:r>
            <a:r>
              <a:rPr lang="en-US" sz="1200">
                <a:solidFill>
                  <a:schemeClr val="tx1"/>
                </a:solidFill>
                <a:ea typeface="MS PGothic" pitchFamily="34" charset="-128"/>
                <a:cs typeface="Arial Unicode MS" pitchFamily="34" charset="-128"/>
              </a:rPr>
              <a:t> </a:t>
            </a:r>
            <a:r>
              <a:rPr lang="en-US" sz="1200">
                <a:ea typeface="MS PGothic" pitchFamily="34" charset="-128"/>
                <a:cs typeface="Arial Unicode MS" pitchFamily="34" charset="-128"/>
              </a:rPr>
              <a:t>Danish university students sought the chance to </a:t>
            </a:r>
            <a:r>
              <a:rPr lang="en-US" sz="1200">
                <a:solidFill>
                  <a:schemeClr val="tx1"/>
                </a:solidFill>
                <a:ea typeface="MS PGothic" pitchFamily="34" charset="-128"/>
                <a:cs typeface="Arial Unicode MS" pitchFamily="34" charset="-128"/>
              </a:rPr>
              <a:t>experiment with cloud technology and big data capabilities to develop solutions to address societal, economic and environmental challenges. During a two-day Big Data Hackathon event, participants used the IBM</a:t>
            </a:r>
            <a:r>
              <a:rPr lang="en-US" sz="1200" baseline="30000">
                <a:solidFill>
                  <a:schemeClr val="tx1"/>
                </a:solidFill>
                <a:ea typeface="MS PGothic" pitchFamily="34" charset="-128"/>
                <a:cs typeface="Arial Unicode MS" pitchFamily="34" charset="-128"/>
              </a:rPr>
              <a:t>®</a:t>
            </a:r>
            <a:r>
              <a:rPr lang="en-US" sz="1200">
                <a:solidFill>
                  <a:schemeClr val="tx1"/>
                </a:solidFill>
                <a:ea typeface="MS PGothic" pitchFamily="34" charset="-128"/>
                <a:cs typeface="Arial Unicode MS" pitchFamily="34" charset="-128"/>
              </a:rPr>
              <a:t> Bluemix</a:t>
            </a:r>
            <a:r>
              <a:rPr lang="en-US" sz="1200" baseline="30000">
                <a:solidFill>
                  <a:schemeClr val="tx1"/>
                </a:solidFill>
                <a:ea typeface="MS PGothic" pitchFamily="34" charset="-128"/>
                <a:cs typeface="Arial Unicode MS" pitchFamily="34" charset="-128"/>
              </a:rPr>
              <a:t>™</a:t>
            </a:r>
            <a:r>
              <a:rPr lang="en-US" sz="1200">
                <a:solidFill>
                  <a:schemeClr val="tx1"/>
                </a:solidFill>
                <a:ea typeface="MS PGothic" pitchFamily="34" charset="-128"/>
                <a:cs typeface="Arial Unicode MS" pitchFamily="34" charset="-128"/>
              </a:rPr>
              <a:t> platform and the municipality’s data to develop solutions for Lyngby-Taarbæk. </a:t>
            </a:r>
          </a:p>
        </p:txBody>
      </p:sp>
      <p:sp>
        <p:nvSpPr>
          <p:cNvPr id="5130" name="Text Box 3"/>
          <p:cNvSpPr txBox="1">
            <a:spLocks noChangeArrowheads="1"/>
          </p:cNvSpPr>
          <p:nvPr/>
        </p:nvSpPr>
        <p:spPr bwMode="auto">
          <a:xfrm>
            <a:off x="212725" y="2746375"/>
            <a:ext cx="32924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b="1">
                <a:solidFill>
                  <a:srgbClr val="7FBA00"/>
                </a:solidFill>
                <a:cs typeface="Arial Unicode MS" pitchFamily="34" charset="-128"/>
              </a:rPr>
              <a:t>Proposes creative solutions</a:t>
            </a:r>
          </a:p>
          <a:p>
            <a:pPr algn="l" eaLnBrk="1" hangingPunct="1">
              <a:buClrTx/>
              <a:buFontTx/>
              <a:buNone/>
            </a:pPr>
            <a:r>
              <a:rPr lang="en-US" sz="1400">
                <a:solidFill>
                  <a:schemeClr val="tx1"/>
                </a:solidFill>
                <a:cs typeface="Arial Unicode MS" pitchFamily="34" charset="-128"/>
              </a:rPr>
              <a:t>that spare internal resources and avoid the expense of external consultants</a:t>
            </a:r>
            <a:endParaRPr lang="en-US" sz="1400">
              <a:solidFill>
                <a:schemeClr val="tx1"/>
              </a:solidFill>
              <a:ea typeface="MS PGothic" pitchFamily="34" charset="-128"/>
            </a:endParaRPr>
          </a:p>
        </p:txBody>
      </p:sp>
      <p:sp>
        <p:nvSpPr>
          <p:cNvPr id="5131" name="Rectangle 7"/>
          <p:cNvSpPr>
            <a:spLocks noChangeArrowheads="1"/>
          </p:cNvSpPr>
          <p:nvPr/>
        </p:nvSpPr>
        <p:spPr bwMode="auto">
          <a:xfrm>
            <a:off x="212725" y="3810000"/>
            <a:ext cx="33686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a:solidFill>
                  <a:srgbClr val="0099B5"/>
                </a:solidFill>
                <a:cs typeface="Arial Unicode MS" pitchFamily="34" charset="-128"/>
              </a:rPr>
              <a:t>Provides leading technology </a:t>
            </a:r>
            <a:r>
              <a:rPr lang="en-US" sz="1400">
                <a:solidFill>
                  <a:schemeClr val="tx1"/>
                </a:solidFill>
                <a:cs typeface="Arial Unicode MS" pitchFamily="34" charset="-128"/>
              </a:rPr>
              <a:t>educational opportunities, offering skills that can carry over to additional research projects</a:t>
            </a:r>
          </a:p>
        </p:txBody>
      </p:sp>
      <p:sp>
        <p:nvSpPr>
          <p:cNvPr id="5132" name="Rectangle 5"/>
          <p:cNvSpPr>
            <a:spLocks noChangeArrowheads="1"/>
          </p:cNvSpPr>
          <p:nvPr/>
        </p:nvSpPr>
        <p:spPr bwMode="auto">
          <a:xfrm>
            <a:off x="212725" y="1676400"/>
            <a:ext cx="3216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FF9933"/>
                </a:solidFill>
                <a:cs typeface="Arial Unicode MS" pitchFamily="34" charset="-128"/>
              </a:rPr>
              <a:t>Supports municipality</a:t>
            </a:r>
          </a:p>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chemeClr val="tx1"/>
                </a:solidFill>
                <a:cs typeface="Arial Unicode MS" pitchFamily="34" charset="-128"/>
              </a:rPr>
              <a:t>with solutions and efficiencies based on new technology and data</a:t>
            </a:r>
          </a:p>
        </p:txBody>
      </p:sp>
      <p:sp>
        <p:nvSpPr>
          <p:cNvPr id="18" name="Text Placeholder 87"/>
          <p:cNvSpPr>
            <a:spLocks/>
          </p:cNvSpPr>
          <p:nvPr/>
        </p:nvSpPr>
        <p:spPr bwMode="auto">
          <a:xfrm>
            <a:off x="217488" y="5105400"/>
            <a:ext cx="3238500" cy="1071563"/>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buFont typeface="Times New Roman" pitchFamily="18" charset="0"/>
              <a:buNone/>
              <a:tabLst>
                <a:tab pos="457200" algn="l"/>
              </a:tabLst>
              <a:defRPr/>
            </a:pPr>
            <a:r>
              <a:rPr lang="en-US" sz="1400" b="1" dirty="0">
                <a:cs typeface="Arial Unicode MS" pitchFamily="34" charset="-128"/>
              </a:rPr>
              <a:t>Solution components </a:t>
            </a:r>
          </a:p>
          <a:p>
            <a:pPr marL="114300" indent="-114300" algn="l" defTabSz="914400" eaLnBrk="0" hangingPunct="0">
              <a:buClr>
                <a:srgbClr val="1260B0"/>
              </a:buClr>
              <a:buSzPct val="125000"/>
              <a:buFont typeface="Times New Roman" pitchFamily="18" charset="0"/>
              <a:buNone/>
              <a:tabLst>
                <a:tab pos="457200" algn="l"/>
              </a:tabLst>
              <a:defRPr/>
            </a:pPr>
            <a:r>
              <a:rPr lang="en-US" sz="1200" b="1" dirty="0" smtClean="0">
                <a:cs typeface="Arial Unicode MS" pitchFamily="34" charset="-128"/>
              </a:rPr>
              <a:t>Software</a:t>
            </a:r>
            <a:endParaRPr lang="en-US" sz="1200" b="1" dirty="0">
              <a:cs typeface="Arial Unicode MS" pitchFamily="34" charset="-128"/>
            </a:endParaRPr>
          </a:p>
          <a:p>
            <a:pPr marL="171450" indent="-171450" algn="l">
              <a:buClr>
                <a:srgbClr val="000000"/>
              </a:buClr>
              <a:buSzPct val="100000"/>
              <a:buFont typeface="Arial" pitchFamily="34" charset="0"/>
              <a:buChar char="•"/>
              <a:defRPr/>
            </a:pPr>
            <a:r>
              <a:rPr lang="en-US" sz="1200" dirty="0" smtClean="0">
                <a:solidFill>
                  <a:schemeClr val="tx1"/>
                </a:solidFill>
                <a:cs typeface="Arial Unicode MS" pitchFamily="34" charset="-128"/>
              </a:rPr>
              <a:t>IBM</a:t>
            </a:r>
            <a:r>
              <a:rPr lang="en-US" sz="1200" baseline="30000" dirty="0">
                <a:solidFill>
                  <a:schemeClr val="tx1"/>
                </a:solidFill>
                <a:cs typeface="Arial Unicode MS" pitchFamily="34" charset="-128"/>
              </a:rPr>
              <a:t>®</a:t>
            </a:r>
            <a:r>
              <a:rPr lang="en-US" sz="1200" dirty="0">
                <a:solidFill>
                  <a:schemeClr val="tx1"/>
                </a:solidFill>
                <a:cs typeface="Arial Unicode MS" pitchFamily="34" charset="-128"/>
              </a:rPr>
              <a:t> </a:t>
            </a:r>
            <a:r>
              <a:rPr lang="en-US" sz="1200" dirty="0" err="1" smtClean="0">
                <a:solidFill>
                  <a:schemeClr val="tx1"/>
                </a:solidFill>
                <a:cs typeface="Arial Unicode MS" pitchFamily="34" charset="-128"/>
              </a:rPr>
              <a:t>Cloudant</a:t>
            </a:r>
            <a:r>
              <a:rPr lang="en-US" sz="1200" baseline="30000" dirty="0" smtClean="0">
                <a:solidFill>
                  <a:schemeClr val="tx1"/>
                </a:solidFill>
                <a:cs typeface="Arial Unicode MS" pitchFamily="34" charset="-128"/>
              </a:rPr>
              <a:t>®</a:t>
            </a:r>
          </a:p>
          <a:p>
            <a:pPr algn="l">
              <a:defRPr/>
            </a:pPr>
            <a:r>
              <a:rPr lang="en-US" sz="1200" b="1" dirty="0" smtClean="0">
                <a:cs typeface="Arial Unicode MS" pitchFamily="34" charset="-128"/>
              </a:rPr>
              <a:t>Services</a:t>
            </a:r>
            <a:endParaRPr lang="en-US" sz="1200" b="1" dirty="0" smtClean="0">
              <a:solidFill>
                <a:schemeClr val="tx1"/>
              </a:solidFill>
              <a:cs typeface="Arial Unicode MS" pitchFamily="34" charset="-128"/>
            </a:endParaRPr>
          </a:p>
          <a:p>
            <a:pPr marL="171450" indent="-171450" algn="l">
              <a:buClr>
                <a:srgbClr val="000000"/>
              </a:buClr>
              <a:buSzPct val="100000"/>
              <a:buFont typeface="Arial" pitchFamily="34" charset="0"/>
              <a:buChar char="•"/>
              <a:defRPr/>
            </a:pPr>
            <a:r>
              <a:rPr lang="en-US" sz="1200" dirty="0" smtClean="0">
                <a:solidFill>
                  <a:schemeClr val="tx1"/>
                </a:solidFill>
                <a:cs typeface="Arial Unicode MS" pitchFamily="34" charset="-128"/>
              </a:rPr>
              <a:t>IBM </a:t>
            </a:r>
            <a:r>
              <a:rPr lang="en-US" sz="1200" dirty="0">
                <a:solidFill>
                  <a:schemeClr val="tx1"/>
                </a:solidFill>
                <a:cs typeface="Arial Unicode MS" pitchFamily="34" charset="-128"/>
              </a:rPr>
              <a:t>Academic Initiative</a:t>
            </a:r>
          </a:p>
          <a:p>
            <a:pPr marL="171450" indent="-171450" algn="l">
              <a:buClr>
                <a:srgbClr val="000000"/>
              </a:buClr>
              <a:buSzPct val="100000"/>
              <a:buFont typeface="Arial" pitchFamily="34" charset="0"/>
              <a:buChar char="•"/>
              <a:defRPr/>
            </a:pPr>
            <a:r>
              <a:rPr lang="en-US" sz="1200" dirty="0" smtClean="0">
                <a:solidFill>
                  <a:schemeClr val="tx1"/>
                </a:solidFill>
                <a:cs typeface="Arial Unicode MS" pitchFamily="34" charset="-128"/>
              </a:rPr>
              <a:t>IBM </a:t>
            </a:r>
            <a:r>
              <a:rPr lang="en-US" sz="1200" dirty="0">
                <a:solidFill>
                  <a:schemeClr val="tx1"/>
                </a:solidFill>
                <a:cs typeface="Arial Unicode MS" pitchFamily="34" charset="-128"/>
              </a:rPr>
              <a:t>Bluemix</a:t>
            </a:r>
            <a:r>
              <a:rPr lang="en-US" sz="1200" baseline="30000" dirty="0">
                <a:solidFill>
                  <a:schemeClr val="tx1"/>
                </a:solidFill>
                <a:cs typeface="Arial Unicode MS" pitchFamily="34" charset="-128"/>
              </a:rPr>
              <a:t>™</a:t>
            </a:r>
          </a:p>
          <a:p>
            <a:pPr marL="171450" indent="-171450" algn="l">
              <a:buClr>
                <a:srgbClr val="000000"/>
              </a:buClr>
              <a:buSzPct val="100000"/>
              <a:buFont typeface="Arial" pitchFamily="34" charset="0"/>
              <a:buChar char="•"/>
              <a:defRPr/>
            </a:pPr>
            <a:r>
              <a:rPr lang="en-US" sz="1200" dirty="0" smtClean="0">
                <a:solidFill>
                  <a:schemeClr val="tx1"/>
                </a:solidFill>
                <a:cs typeface="Arial Unicode MS" pitchFamily="34" charset="-128"/>
              </a:rPr>
              <a:t>IBM </a:t>
            </a:r>
            <a:r>
              <a:rPr lang="en-US" sz="1200" dirty="0">
                <a:solidFill>
                  <a:schemeClr val="tx1"/>
                </a:solidFill>
                <a:cs typeface="Arial Unicode MS" pitchFamily="34" charset="-128"/>
              </a:rPr>
              <a:t>DevOps </a:t>
            </a:r>
          </a:p>
        </p:txBody>
      </p:sp>
    </p:spTree>
    <p:extLst>
      <p:ext uri="{BB962C8B-B14F-4D97-AF65-F5344CB8AC3E}">
        <p14:creationId xmlns:p14="http://schemas.microsoft.com/office/powerpoint/2010/main" val="41449637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err="1" smtClean="0">
                <a:cs typeface="Arial Unicode MS" pitchFamily="34" charset="-128"/>
              </a:rPr>
              <a:t>Verdafero</a:t>
            </a:r>
            <a:r>
              <a:rPr lang="en-US" sz="2400" b="1" dirty="0" smtClean="0">
                <a:cs typeface="Arial Unicode MS" pitchFamily="34" charset="-128"/>
              </a:rPr>
              <a:t>–Utilities analytics provider speeds solution development with IBM </a:t>
            </a:r>
            <a:r>
              <a:rPr lang="en-US" sz="2400" b="1" dirty="0" err="1" smtClean="0">
                <a:cs typeface="Arial Unicode MS" pitchFamily="34" charset="-128"/>
              </a:rPr>
              <a:t>Bluemix</a:t>
            </a:r>
            <a:endParaRPr lang="en-US" sz="2400" b="1" dirty="0">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741437"/>
            <a:ext cx="4953000" cy="1278363"/>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a:t>“Working with </a:t>
            </a:r>
            <a:r>
              <a:rPr lang="en-US" sz="1600" i="1" dirty="0" err="1"/>
              <a:t>Bluemix</a:t>
            </a:r>
            <a:r>
              <a:rPr lang="en-US" sz="1600" i="1" dirty="0"/>
              <a:t> and IBM is an ideal opportunity because IBM is taking care of the security and the scaling side of [our] infrastructure, especially as we start to expand both throughout the US and overseas</a:t>
            </a:r>
            <a:r>
              <a:rPr lang="en-US" sz="1600" i="1" dirty="0" smtClean="0"/>
              <a:t>.”</a:t>
            </a:r>
            <a:r>
              <a:rPr lang="en-US" sz="1400" i="1" dirty="0" smtClean="0">
                <a:cs typeface="Arial Unicode MS" pitchFamily="34" charset="-128"/>
              </a:rPr>
              <a:t>--</a:t>
            </a:r>
            <a:r>
              <a:rPr lang="en-US" sz="1400" dirty="0" smtClean="0"/>
              <a:t>Alastair </a:t>
            </a:r>
            <a:r>
              <a:rPr lang="en-US" sz="1400" dirty="0"/>
              <a:t>Hood, chief executive officer, </a:t>
            </a:r>
            <a:r>
              <a:rPr lang="en-US" sz="1400" dirty="0" err="1" smtClean="0"/>
              <a:t>Verdafero</a:t>
            </a:r>
            <a:endParaRPr lang="en-US" sz="1600" dirty="0">
              <a:ea typeface="MS PGothic" pitchFamily="34" charset="-128"/>
            </a:endParaRPr>
          </a:p>
        </p:txBody>
      </p:sp>
      <p:sp>
        <p:nvSpPr>
          <p:cNvPr id="5125" name="Text Box 8"/>
          <p:cNvSpPr txBox="1">
            <a:spLocks noChangeArrowheads="1"/>
          </p:cNvSpPr>
          <p:nvPr/>
        </p:nvSpPr>
        <p:spPr bwMode="auto">
          <a:xfrm>
            <a:off x="6680200" y="306388"/>
            <a:ext cx="1168590"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Energy &amp; Utilities</a:t>
            </a:r>
            <a:endParaRPr lang="en-US" sz="1200" dirty="0">
              <a:ea typeface="MS PGothic" pitchFamily="34" charset="-128"/>
            </a:endParaRPr>
          </a:p>
        </p:txBody>
      </p:sp>
      <p:sp>
        <p:nvSpPr>
          <p:cNvPr id="5127" name="Text Box 15"/>
          <p:cNvSpPr txBox="1">
            <a:spLocks noChangeArrowheads="1"/>
          </p:cNvSpPr>
          <p:nvPr/>
        </p:nvSpPr>
        <p:spPr bwMode="auto">
          <a:xfrm>
            <a:off x="265113" y="228600"/>
            <a:ext cx="1411287" cy="276225"/>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Software</a:t>
            </a:r>
            <a:endParaRPr lang="en-US" dirty="0">
              <a:cs typeface="Arial Unicode MS" pitchFamily="34" charset="-128"/>
            </a:endParaRPr>
          </a:p>
        </p:txBody>
      </p:sp>
      <p:sp>
        <p:nvSpPr>
          <p:cNvPr id="5134" name="Text Placeholder 87"/>
          <p:cNvSpPr>
            <a:spLocks/>
          </p:cNvSpPr>
          <p:nvPr/>
        </p:nvSpPr>
        <p:spPr bwMode="auto">
          <a:xfrm>
            <a:off x="228600" y="5257800"/>
            <a:ext cx="3581400" cy="10668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a:t>
            </a:r>
            <a:r>
              <a:rPr lang="en-US" sz="1400" b="1" dirty="0" smtClean="0">
                <a:latin typeface="Arial" pitchFamily="34" charset="0"/>
                <a:cs typeface="Arial Unicode MS" pitchFamily="34" charset="-128"/>
              </a:rPr>
              <a:t>components</a:t>
            </a:r>
          </a:p>
          <a:p>
            <a:pPr algn="l" defTabSz="914400" eaLnBrk="0" hangingPunct="0">
              <a:buClr>
                <a:srgbClr val="1260B0"/>
              </a:buClr>
              <a:buSzPct val="125000"/>
              <a:tabLst>
                <a:tab pos="457200" algn="l"/>
              </a:tabLst>
              <a:defRPr/>
            </a:pPr>
            <a:r>
              <a:rPr lang="en-US" sz="1200" b="1" dirty="0">
                <a:latin typeface="Arial" pitchFamily="34" charset="0"/>
                <a:cs typeface="Arial Unicode MS" pitchFamily="34" charset="-128"/>
              </a:rPr>
              <a:t>Services</a:t>
            </a:r>
          </a:p>
          <a:p>
            <a:pPr marL="114300" indent="-114300" algn="l" defTabSz="914400" eaLnBrk="0" hangingPunct="0">
              <a:buClr>
                <a:srgbClr val="1260B0"/>
              </a:buClr>
              <a:buSzPct val="125000"/>
              <a:buFont typeface="Arial" pitchFamily="34" charset="0"/>
              <a:buChar char="•"/>
              <a:tabLst>
                <a:tab pos="457200" algn="l"/>
              </a:tabLst>
              <a:defRPr/>
            </a:pPr>
            <a:r>
              <a:rPr lang="en-US" sz="1200" dirty="0" smtClean="0">
                <a:latin typeface="Arial" pitchFamily="34" charset="0"/>
                <a:cs typeface="Arial Unicode MS" pitchFamily="34" charset="-128"/>
              </a:rPr>
              <a:t>IBM</a:t>
            </a:r>
            <a:r>
              <a:rPr lang="en-US" sz="1200" dirty="0">
                <a:latin typeface="Arial" pitchFamily="34" charset="0"/>
                <a:cs typeface="Arial Unicode MS" pitchFamily="34" charset="-128"/>
              </a:rPr>
              <a:t>® </a:t>
            </a:r>
            <a:r>
              <a:rPr lang="en-US" sz="1200" dirty="0" err="1">
                <a:latin typeface="Arial" pitchFamily="34" charset="0"/>
                <a:cs typeface="Arial Unicode MS" pitchFamily="34" charset="-128"/>
              </a:rPr>
              <a:t>Bluemix</a:t>
            </a:r>
            <a:r>
              <a:rPr lang="en-US" sz="1200" dirty="0">
                <a:latin typeface="Arial" pitchFamily="34" charset="0"/>
                <a:cs typeface="Arial Unicode MS" pitchFamily="34" charset="-128"/>
              </a:rPr>
              <a:t>™</a:t>
            </a:r>
          </a:p>
          <a:p>
            <a:pPr marL="114300" indent="-114300" algn="l" defTabSz="914400" eaLnBrk="0" hangingPunct="0">
              <a:buClr>
                <a:srgbClr val="1260B0"/>
              </a:buClr>
              <a:buSzPct val="125000"/>
              <a:buFont typeface="Arial" pitchFamily="34" charset="0"/>
              <a:buChar char="•"/>
              <a:tabLst>
                <a:tab pos="457200" algn="l"/>
              </a:tabLst>
              <a:defRPr/>
            </a:pPr>
            <a:r>
              <a:rPr lang="en-US" sz="1200" dirty="0" smtClean="0">
                <a:latin typeface="Arial" pitchFamily="34" charset="0"/>
                <a:cs typeface="Arial Unicode MS" pitchFamily="34" charset="-128"/>
              </a:rPr>
              <a:t>IBM </a:t>
            </a:r>
            <a:r>
              <a:rPr lang="en-US" sz="1200" dirty="0">
                <a:latin typeface="Arial" pitchFamily="34" charset="0"/>
                <a:cs typeface="Arial Unicode MS" pitchFamily="34" charset="-128"/>
              </a:rPr>
              <a:t>Innovation Center</a:t>
            </a:r>
          </a:p>
        </p:txBody>
      </p:sp>
      <p:sp>
        <p:nvSpPr>
          <p:cNvPr id="5133" name="Rectangle 23"/>
          <p:cNvSpPr>
            <a:spLocks noChangeArrowheads="1"/>
          </p:cNvSpPr>
          <p:nvPr/>
        </p:nvSpPr>
        <p:spPr bwMode="auto">
          <a:xfrm>
            <a:off x="3799367" y="3124200"/>
            <a:ext cx="4956225" cy="1523494"/>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a:solidFill>
                  <a:schemeClr val="tx1"/>
                </a:solidFill>
                <a:ea typeface="MS PGothic" pitchFamily="34" charset="-128"/>
                <a:cs typeface="Arial Unicode MS" pitchFamily="34" charset="-128"/>
              </a:rPr>
              <a:t>The </a:t>
            </a:r>
            <a:r>
              <a:rPr lang="en-US" sz="1200" b="1" dirty="0" smtClean="0">
                <a:solidFill>
                  <a:schemeClr val="tx1"/>
                </a:solidFill>
                <a:ea typeface="MS PGothic" pitchFamily="34" charset="-128"/>
                <a:cs typeface="Arial Unicode MS" pitchFamily="34" charset="-128"/>
              </a:rPr>
              <a:t>transformation: </a:t>
            </a:r>
            <a:r>
              <a:rPr lang="en-US" sz="1200" dirty="0"/>
              <a:t>As the company sought to expand outside the United States, questions regarding scalability, security and data storage became more prevalent. Alastair Hood, chief executive officer (CEO) at </a:t>
            </a:r>
            <a:r>
              <a:rPr lang="en-US" sz="1200" dirty="0" err="1"/>
              <a:t>Verdafero</a:t>
            </a:r>
            <a:r>
              <a:rPr lang="en-US" sz="1200" dirty="0"/>
              <a:t>, states, “We wanted [a solution] to preempt the infrastructure questions customers started to ask.” Using the </a:t>
            </a:r>
            <a:r>
              <a:rPr lang="en-US" sz="1200" dirty="0" err="1"/>
              <a:t>Bluemix</a:t>
            </a:r>
            <a:r>
              <a:rPr lang="en-US" sz="1200" dirty="0"/>
              <a:t> platform’s security-rich, scalable environment, extensive toolset and vast capabilities and flexibility, </a:t>
            </a:r>
            <a:r>
              <a:rPr lang="en-US" sz="1200" dirty="0" err="1"/>
              <a:t>Verdafero</a:t>
            </a:r>
            <a:r>
              <a:rPr lang="en-US" sz="1200" dirty="0"/>
              <a:t> expects to respond to new customer requirements in minutes compared to days.</a:t>
            </a:r>
            <a:endParaRPr lang="en-US" sz="1200" dirty="0">
              <a:solidFill>
                <a:schemeClr val="tx1"/>
              </a:solidFill>
              <a:ea typeface="MS PGothic" pitchFamily="34" charset="-128"/>
              <a:cs typeface="Arial Unicode MS" pitchFamily="34" charset="-128"/>
            </a:endParaRPr>
          </a:p>
        </p:txBody>
      </p:sp>
      <p:sp>
        <p:nvSpPr>
          <p:cNvPr id="2" name="Text Box 3"/>
          <p:cNvSpPr txBox="1">
            <a:spLocks noChangeArrowheads="1"/>
          </p:cNvSpPr>
          <p:nvPr/>
        </p:nvSpPr>
        <p:spPr bwMode="auto">
          <a:xfrm>
            <a:off x="212725" y="2744787"/>
            <a:ext cx="32162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7FBA00"/>
                </a:solidFill>
                <a:cs typeface="Arial Unicode MS" pitchFamily="34" charset="-128"/>
              </a:rPr>
              <a:t>Minutes vs</a:t>
            </a:r>
            <a:r>
              <a:rPr lang="en-US" b="1" dirty="0">
                <a:solidFill>
                  <a:srgbClr val="7FBA00"/>
                </a:solidFill>
                <a:cs typeface="Arial Unicode MS" pitchFamily="34" charset="-128"/>
              </a:rPr>
              <a:t>.</a:t>
            </a:r>
            <a:r>
              <a:rPr lang="en-US" b="1" dirty="0" smtClean="0">
                <a:solidFill>
                  <a:srgbClr val="7FBA00"/>
                </a:solidFill>
                <a:cs typeface="Arial Unicode MS" pitchFamily="34" charset="-128"/>
              </a:rPr>
              <a:t> days</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to upgrade computing capacity</a:t>
            </a:r>
            <a:endParaRPr lang="en-US" sz="1400" dirty="0">
              <a:solidFill>
                <a:srgbClr val="5F5D5E"/>
              </a:solidFill>
              <a:ea typeface="MS PGothic" pitchFamily="34" charset="-128"/>
            </a:endParaRPr>
          </a:p>
        </p:txBody>
      </p:sp>
      <p:sp>
        <p:nvSpPr>
          <p:cNvPr id="5135" name="Rectangle 7"/>
          <p:cNvSpPr>
            <a:spLocks noChangeArrowheads="1"/>
          </p:cNvSpPr>
          <p:nvPr/>
        </p:nvSpPr>
        <p:spPr bwMode="auto">
          <a:xfrm>
            <a:off x="212725" y="38100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99B5"/>
                </a:solidFill>
                <a:cs typeface="Arial Unicode MS" pitchFamily="34" charset="-128"/>
              </a:rPr>
              <a:t>Reduced overhead</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5F5D5E"/>
                </a:solidFill>
                <a:cs typeface="Arial Unicode MS" pitchFamily="34" charset="-128"/>
              </a:rPr>
              <a:t>to allow programmers to focus on value add</a:t>
            </a:r>
          </a:p>
        </p:txBody>
      </p:sp>
      <p:sp>
        <p:nvSpPr>
          <p:cNvPr id="5137" name="Rectangle 5"/>
          <p:cNvSpPr>
            <a:spLocks noChangeArrowheads="1"/>
          </p:cNvSpPr>
          <p:nvPr/>
        </p:nvSpPr>
        <p:spPr bwMode="auto">
          <a:xfrm>
            <a:off x="212725" y="16764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99% faster</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anticipated response time to new customer requirements </a:t>
            </a:r>
            <a:endParaRPr lang="en-US" sz="1400" dirty="0">
              <a:solidFill>
                <a:srgbClr val="5F5D5E"/>
              </a:solidFill>
              <a:cs typeface="Arial Unicode MS" pitchFamily="34" charset="-128"/>
            </a:endParaRPr>
          </a:p>
        </p:txBody>
      </p:sp>
      <p:pic>
        <p:nvPicPr>
          <p:cNvPr id="1026" name="Picture 2" descr="C:\Users\IBM_ADMIN\Documents\Client References\Bluemix\Bluemix WinWires\verdafer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9850" y="6070955"/>
            <a:ext cx="2419350" cy="40604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BM_ADMIN\Documents\Client References\Bluemix\Bluemix WinWires\utilit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0" y="1905000"/>
            <a:ext cx="4976351" cy="1120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52354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smtClean="0">
                <a:cs typeface="Arial Unicode MS" pitchFamily="34" charset="-128"/>
              </a:rPr>
              <a:t>AnswerHub </a:t>
            </a:r>
            <a:r>
              <a:rPr lang="en-US" sz="2400" b="1" dirty="0">
                <a:cs typeface="Arial Unicode MS" pitchFamily="34" charset="-128"/>
              </a:rPr>
              <a:t>– </a:t>
            </a:r>
            <a:r>
              <a:rPr lang="en-US" sz="2400" b="1" dirty="0" smtClean="0">
                <a:cs typeface="Arial Unicode MS" pitchFamily="34" charset="-128"/>
              </a:rPr>
              <a:t>Simplifies </a:t>
            </a:r>
            <a:r>
              <a:rPr lang="en-US" sz="2400" b="1" dirty="0">
                <a:cs typeface="Arial Unicode MS" pitchFamily="34" charset="-128"/>
              </a:rPr>
              <a:t>operations, speeds deployment and attracts new customers </a:t>
            </a:r>
            <a:r>
              <a:rPr lang="en-US" sz="2400" b="1" dirty="0" smtClean="0">
                <a:cs typeface="Arial Unicode MS" pitchFamily="34" charset="-128"/>
              </a:rPr>
              <a:t>with IBM Bluemix platform</a:t>
            </a:r>
            <a:endParaRPr lang="en-US" sz="2400" b="1" dirty="0">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587721"/>
            <a:ext cx="4953000" cy="1001364"/>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a:cs typeface="Arial Unicode MS" pitchFamily="34" charset="-128"/>
              </a:rPr>
              <a:t>“Our </a:t>
            </a:r>
            <a:r>
              <a:rPr lang="en-US" sz="1600" i="1" dirty="0" smtClean="0">
                <a:cs typeface="Arial Unicode MS" pitchFamily="34" charset="-128"/>
              </a:rPr>
              <a:t>question and answer foundation </a:t>
            </a:r>
            <a:r>
              <a:rPr lang="en-US" sz="1600" i="1" dirty="0">
                <a:cs typeface="Arial Unicode MS" pitchFamily="34" charset="-128"/>
              </a:rPr>
              <a:t>and business </a:t>
            </a:r>
            <a:r>
              <a:rPr lang="en-US" sz="1600" i="1" dirty="0" smtClean="0">
                <a:cs typeface="Arial Unicode MS" pitchFamily="34" charset="-128"/>
              </a:rPr>
              <a:t>model </a:t>
            </a:r>
            <a:r>
              <a:rPr lang="en-US" sz="1600" i="1" dirty="0">
                <a:cs typeface="Arial Unicode MS" pitchFamily="34" charset="-128"/>
              </a:rPr>
              <a:t>fit nicely into the IBM Watson constructs, a solution available within the Bluemix family</a:t>
            </a:r>
            <a:r>
              <a:rPr lang="en-US" sz="1600" i="1" dirty="0" smtClean="0">
                <a:cs typeface="Arial Unicode MS" pitchFamily="34" charset="-128"/>
              </a:rPr>
              <a:t>.”</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a:cs typeface="Arial Unicode MS" pitchFamily="34" charset="-128"/>
              </a:rPr>
              <a:t>—Matthew Schmidt, president and chief technology </a:t>
            </a:r>
            <a:r>
              <a:rPr lang="en-US" sz="1400" i="1" dirty="0" smtClean="0">
                <a:cs typeface="Arial Unicode MS" pitchFamily="34" charset="-128"/>
              </a:rPr>
              <a:t>officer</a:t>
            </a:r>
            <a:endParaRPr lang="en-US" sz="1600" dirty="0">
              <a:ea typeface="MS PGothic" pitchFamily="34" charset="-128"/>
            </a:endParaRPr>
          </a:p>
        </p:txBody>
      </p:sp>
      <p:sp>
        <p:nvSpPr>
          <p:cNvPr id="5125" name="Text Box 8"/>
          <p:cNvSpPr txBox="1">
            <a:spLocks noChangeArrowheads="1"/>
          </p:cNvSpPr>
          <p:nvPr/>
        </p:nvSpPr>
        <p:spPr bwMode="auto">
          <a:xfrm>
            <a:off x="6680200" y="306388"/>
            <a:ext cx="1304844"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Computer Services</a:t>
            </a:r>
            <a:endParaRPr lang="en-US" sz="1200" dirty="0">
              <a:ea typeface="MS PGothic" pitchFamily="34" charset="-128"/>
            </a:endParaRPr>
          </a:p>
        </p:txBody>
      </p:sp>
      <p:sp>
        <p:nvSpPr>
          <p:cNvPr id="5127" name="Text Box 15"/>
          <p:cNvSpPr txBox="1">
            <a:spLocks noChangeArrowheads="1"/>
          </p:cNvSpPr>
          <p:nvPr/>
        </p:nvSpPr>
        <p:spPr bwMode="auto">
          <a:xfrm>
            <a:off x="265113" y="228600"/>
            <a:ext cx="1411287" cy="276225"/>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Software</a:t>
            </a:r>
            <a:endParaRPr lang="en-US" dirty="0">
              <a:cs typeface="Arial Unicode MS" pitchFamily="34" charset="-128"/>
            </a:endParaRPr>
          </a:p>
        </p:txBody>
      </p:sp>
      <p:sp>
        <p:nvSpPr>
          <p:cNvPr id="5134" name="Text Placeholder 87"/>
          <p:cNvSpPr>
            <a:spLocks/>
          </p:cNvSpPr>
          <p:nvPr/>
        </p:nvSpPr>
        <p:spPr bwMode="auto">
          <a:xfrm>
            <a:off x="217967" y="5257800"/>
            <a:ext cx="3581400" cy="10668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a:t>
            </a:r>
            <a:r>
              <a:rPr lang="en-US" sz="1400" b="1" dirty="0" smtClean="0">
                <a:latin typeface="Arial" pitchFamily="34" charset="0"/>
                <a:cs typeface="Arial Unicode MS" pitchFamily="34" charset="-128"/>
              </a:rPr>
              <a:t>components</a:t>
            </a:r>
          </a:p>
          <a:p>
            <a:pPr marL="117475" indent="-117475" algn="l">
              <a:buFont typeface="Arial" pitchFamily="34" charset="0"/>
              <a:buChar char="•"/>
              <a:defRPr/>
            </a:pPr>
            <a:r>
              <a:rPr lang="en-US" sz="1200" dirty="0" smtClean="0">
                <a:latin typeface="Arial" pitchFamily="34" charset="0"/>
                <a:cs typeface="Arial Unicode MS" pitchFamily="34" charset="-128"/>
              </a:rPr>
              <a:t>Cloudant™</a:t>
            </a:r>
          </a:p>
          <a:p>
            <a:pPr marL="117475" indent="-117475" algn="l">
              <a:buFont typeface="Arial" pitchFamily="34" charset="0"/>
              <a:buChar char="•"/>
              <a:defRPr/>
            </a:pPr>
            <a:r>
              <a:rPr lang="en-US" sz="1200" dirty="0" smtClean="0">
                <a:latin typeface="Arial" pitchFamily="34" charset="0"/>
                <a:cs typeface="Arial Unicode MS" pitchFamily="34" charset="-128"/>
              </a:rPr>
              <a:t>IBM® Bluemix™</a:t>
            </a:r>
          </a:p>
          <a:p>
            <a:pPr marL="117475" indent="-117475" algn="l">
              <a:buFont typeface="Arial" pitchFamily="34" charset="0"/>
              <a:buChar char="•"/>
              <a:defRPr/>
            </a:pPr>
            <a:r>
              <a:rPr lang="en-US" sz="1200" dirty="0">
                <a:latin typeface="Arial" pitchFamily="34" charset="0"/>
                <a:cs typeface="Arial Unicode MS" pitchFamily="34" charset="-128"/>
              </a:rPr>
              <a:t>IBM Watson™</a:t>
            </a:r>
          </a:p>
          <a:p>
            <a:pPr marL="117475" indent="-117475" algn="l">
              <a:buFont typeface="Arial" pitchFamily="34" charset="0"/>
              <a:buChar char="•"/>
              <a:defRPr/>
            </a:pPr>
            <a:r>
              <a:rPr lang="en-US" sz="1200" dirty="0" smtClean="0">
                <a:latin typeface="Arial" pitchFamily="34" charset="0"/>
                <a:cs typeface="Arial Unicode MS" pitchFamily="34" charset="-128"/>
              </a:rPr>
              <a:t>Liberty </a:t>
            </a:r>
            <a:r>
              <a:rPr lang="en-US" sz="1200" dirty="0">
                <a:latin typeface="Arial" pitchFamily="34" charset="0"/>
                <a:cs typeface="Arial Unicode MS" pitchFamily="34" charset="-128"/>
              </a:rPr>
              <a:t>for Java</a:t>
            </a:r>
          </a:p>
        </p:txBody>
      </p:sp>
      <p:sp>
        <p:nvSpPr>
          <p:cNvPr id="5131" name="Rectangle 24"/>
          <p:cNvSpPr>
            <a:spLocks noChangeArrowheads="1"/>
          </p:cNvSpPr>
          <p:nvPr/>
        </p:nvSpPr>
        <p:spPr bwMode="auto">
          <a:xfrm>
            <a:off x="6565602" y="6567488"/>
            <a:ext cx="2255838" cy="214312"/>
          </a:xfrm>
          <a:prstGeom prst="rect">
            <a:avLst/>
          </a:prstGeom>
          <a:noFill/>
          <a:ln w="9525">
            <a:noFill/>
            <a:miter lim="800000"/>
            <a:headEnd/>
            <a:tailEnd/>
          </a:ln>
        </p:spPr>
        <p:txBody>
          <a:bodyPr tIns="46038" bIns="46038" anchor="b"/>
          <a:lstStyle/>
          <a:p>
            <a:pPr marL="400050" indent="-400050" algn="r" defTabSz="914400" eaLnBrk="0" hangingPunct="0">
              <a:buClrTx/>
              <a:buSzTx/>
              <a:buFontTx/>
              <a:buNone/>
            </a:pPr>
            <a:r>
              <a:rPr lang="en-US" sz="800" dirty="0" smtClean="0">
                <a:solidFill>
                  <a:schemeClr val="tx1"/>
                </a:solidFill>
                <a:cs typeface="Arial Unicode MS" pitchFamily="34" charset="-128"/>
              </a:rPr>
              <a:t>GMP00000-USEN-00</a:t>
            </a:r>
            <a:endParaRPr lang="en-US" sz="800" dirty="0">
              <a:solidFill>
                <a:schemeClr val="tx1"/>
              </a:solidFill>
              <a:cs typeface="Arial Unicode MS" pitchFamily="34" charset="-128"/>
            </a:endParaRPr>
          </a:p>
        </p:txBody>
      </p:sp>
      <p:sp>
        <p:nvSpPr>
          <p:cNvPr id="5133" name="Rectangle 23"/>
          <p:cNvSpPr>
            <a:spLocks noChangeArrowheads="1"/>
          </p:cNvSpPr>
          <p:nvPr/>
        </p:nvSpPr>
        <p:spPr bwMode="auto">
          <a:xfrm>
            <a:off x="3799367" y="3352800"/>
            <a:ext cx="4956225" cy="1154162"/>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a:t>
            </a:r>
            <a:r>
              <a:rPr lang="en-US" sz="1200" dirty="0" smtClean="0">
                <a:solidFill>
                  <a:schemeClr val="tx1"/>
                </a:solidFill>
                <a:ea typeface="MS PGothic" pitchFamily="34" charset="-128"/>
                <a:cs typeface="Arial Unicode MS" pitchFamily="34" charset="-128"/>
              </a:rPr>
              <a:t> </a:t>
            </a:r>
            <a:r>
              <a:rPr lang="en-US" sz="1200" dirty="0" smtClean="0">
                <a:ea typeface="MS PGothic" pitchFamily="34" charset="-128"/>
                <a:cs typeface="Arial Unicode MS" pitchFamily="34" charset="-128"/>
              </a:rPr>
              <a:t>AnswerHub sought a comprehensive understanding the capabilities of leading edge, platform-as-a-service environments and tools to continue to build its </a:t>
            </a:r>
            <a:r>
              <a:rPr lang="en-US" sz="1200" dirty="0">
                <a:ea typeface="MS PGothic" pitchFamily="34" charset="-128"/>
                <a:cs typeface="Arial Unicode MS" pitchFamily="34" charset="-128"/>
              </a:rPr>
              <a:t>knowledge base business</a:t>
            </a:r>
            <a:r>
              <a:rPr lang="en-US" sz="1200" dirty="0" smtClean="0">
                <a:ea typeface="MS PGothic" pitchFamily="34" charset="-128"/>
                <a:cs typeface="Arial Unicode MS" pitchFamily="34" charset="-128"/>
              </a:rPr>
              <a:t>. When  it worked with the IBM Bluemix platform, the company found cognitive computing and operations efficiencies that </a:t>
            </a:r>
            <a:r>
              <a:rPr lang="en-US" sz="1200" dirty="0">
                <a:ea typeface="MS PGothic" pitchFamily="34" charset="-128"/>
                <a:cs typeface="Arial Unicode MS" pitchFamily="34" charset="-128"/>
              </a:rPr>
              <a:t>reduced </a:t>
            </a:r>
            <a:r>
              <a:rPr lang="en-US" sz="1200" dirty="0" smtClean="0">
                <a:ea typeface="MS PGothic" pitchFamily="34" charset="-128"/>
                <a:cs typeface="Arial Unicode MS" pitchFamily="34" charset="-128"/>
              </a:rPr>
              <a:t>expenses and enabled the development of sophisticated service offerings.</a:t>
            </a:r>
            <a:endParaRPr lang="en-US" sz="1200" dirty="0">
              <a:solidFill>
                <a:schemeClr val="tx1"/>
              </a:solidFill>
              <a:ea typeface="MS PGothic" pitchFamily="34" charset="-128"/>
              <a:cs typeface="Arial Unicode MS" pitchFamily="34" charset="-128"/>
            </a:endParaRPr>
          </a:p>
        </p:txBody>
      </p:sp>
      <p:sp>
        <p:nvSpPr>
          <p:cNvPr id="2" name="Text Box 3"/>
          <p:cNvSpPr txBox="1">
            <a:spLocks noChangeArrowheads="1"/>
          </p:cNvSpPr>
          <p:nvPr/>
        </p:nvSpPr>
        <p:spPr bwMode="auto">
          <a:xfrm>
            <a:off x="212725" y="2746375"/>
            <a:ext cx="32162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7FBA00"/>
                </a:solidFill>
                <a:cs typeface="Arial Unicode MS" pitchFamily="34" charset="-128"/>
              </a:rPr>
              <a:t>Reduces resources needed</a:t>
            </a:r>
            <a:endParaRPr lang="en-US" b="1" dirty="0">
              <a:solidFill>
                <a:srgbClr val="7FBA00"/>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using a single dashboard to monitor and manage its infrastructure decreasing costs</a:t>
            </a:r>
            <a:endParaRPr lang="en-US" sz="1400" dirty="0">
              <a:solidFill>
                <a:srgbClr val="5F5D5E"/>
              </a:solidFill>
              <a:ea typeface="MS PGothic" pitchFamily="34" charset="-128"/>
            </a:endParaRPr>
          </a:p>
        </p:txBody>
      </p:sp>
      <p:sp>
        <p:nvSpPr>
          <p:cNvPr id="5135" name="Rectangle 7"/>
          <p:cNvSpPr>
            <a:spLocks noChangeArrowheads="1"/>
          </p:cNvSpPr>
          <p:nvPr/>
        </p:nvSpPr>
        <p:spPr bwMode="auto">
          <a:xfrm>
            <a:off x="212725" y="38100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99B5"/>
                </a:solidFill>
                <a:cs typeface="Arial Unicode MS" pitchFamily="34" charset="-128"/>
              </a:rPr>
              <a:t>Expands knowledge base</a:t>
            </a:r>
            <a:endParaRPr lang="en-US" b="1" dirty="0">
              <a:solidFill>
                <a:srgbClr val="0099B5"/>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business with in-depth, hands-on IBM Bluemix™ platform development and operations experience </a:t>
            </a:r>
            <a:endParaRPr lang="en-US" sz="1400" dirty="0">
              <a:solidFill>
                <a:srgbClr val="5F5D5E"/>
              </a:solidFill>
              <a:cs typeface="Arial Unicode MS" pitchFamily="34" charset="-128"/>
            </a:endParaRPr>
          </a:p>
        </p:txBody>
      </p:sp>
      <p:sp>
        <p:nvSpPr>
          <p:cNvPr id="5137" name="Rectangle 5"/>
          <p:cNvSpPr>
            <a:spLocks noChangeArrowheads="1"/>
          </p:cNvSpPr>
          <p:nvPr/>
        </p:nvSpPr>
        <p:spPr bwMode="auto">
          <a:xfrm>
            <a:off x="212725" y="1676399"/>
            <a:ext cx="3368675" cy="106997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Adds cognitive computing</a:t>
            </a:r>
            <a:endParaRPr lang="en-US" b="1" dirty="0">
              <a:solidFill>
                <a:srgbClr val="FF9933"/>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capabilities through the integration of IBM® Watson™ application programming interfaces (API)</a:t>
            </a:r>
            <a:endParaRPr lang="en-US" sz="1400" dirty="0">
              <a:solidFill>
                <a:srgbClr val="5F5D5E"/>
              </a:solidFill>
              <a:cs typeface="Arial Unicode MS" pitchFamily="34" charset="-128"/>
            </a:endParaRPr>
          </a:p>
        </p:txBody>
      </p:sp>
      <p:pic>
        <p:nvPicPr>
          <p:cNvPr id="19" name="Picture 1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8572" y="5791200"/>
            <a:ext cx="2126828" cy="780829"/>
          </a:xfrm>
          <a:prstGeom prst="rect">
            <a:avLst/>
          </a:prstGeom>
          <a:noFill/>
          <a:ln>
            <a:noFill/>
          </a:ln>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55730" b="11333"/>
          <a:stretch/>
        </p:blipFill>
        <p:spPr>
          <a:xfrm>
            <a:off x="3810000" y="1600201"/>
            <a:ext cx="4956225" cy="1633538"/>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smtClean="0">
                <a:cs typeface="Arial Unicode MS" pitchFamily="34" charset="-128"/>
              </a:rPr>
              <a:t>Vivocha–Creates and deploys sales-generating tools      90 percent faster with the IBM Bluemix platform</a:t>
            </a:r>
            <a:endParaRPr lang="en-US" sz="2400" b="1" dirty="0">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572000"/>
            <a:ext cx="4953000" cy="970587"/>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smtClean="0">
                <a:cs typeface="Arial Unicode MS" pitchFamily="34" charset="-128"/>
              </a:rPr>
              <a:t>“Bluemix is a good platform to quickly and efficiently experiment and test new rules and formulas.”</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cs typeface="Arial Unicode MS" pitchFamily="34" charset="-128"/>
              </a:rPr>
              <a:t>—Federico </a:t>
            </a:r>
            <a:r>
              <a:rPr lang="en-US" sz="1400" i="1" dirty="0" err="1" smtClean="0">
                <a:cs typeface="Arial Unicode MS" pitchFamily="34" charset="-128"/>
              </a:rPr>
              <a:t>Pinna</a:t>
            </a:r>
            <a:r>
              <a:rPr lang="en-US" sz="1400" i="1" dirty="0" smtClean="0">
                <a:cs typeface="Arial Unicode MS" pitchFamily="34" charset="-128"/>
              </a:rPr>
              <a:t>, chief technology officer (CTO)      </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cs typeface="Arial Unicode MS" pitchFamily="34" charset="-128"/>
              </a:rPr>
              <a:t>and cofounder, Vivocha </a:t>
            </a:r>
            <a:r>
              <a:rPr lang="en-US" sz="1400" i="1" dirty="0" err="1" smtClean="0">
                <a:cs typeface="Arial Unicode MS" pitchFamily="34" charset="-128"/>
              </a:rPr>
              <a:t>S.p.A</a:t>
            </a:r>
            <a:r>
              <a:rPr lang="en-US" sz="1400" i="1" dirty="0" smtClean="0">
                <a:cs typeface="Arial Unicode MS" pitchFamily="34" charset="-128"/>
              </a:rPr>
              <a:t>.</a:t>
            </a:r>
            <a:endParaRPr lang="en-US" sz="1600" dirty="0">
              <a:ea typeface="MS PGothic" pitchFamily="34" charset="-128"/>
            </a:endParaRPr>
          </a:p>
        </p:txBody>
      </p:sp>
      <p:sp>
        <p:nvSpPr>
          <p:cNvPr id="5125" name="Text Box 8"/>
          <p:cNvSpPr txBox="1">
            <a:spLocks noChangeArrowheads="1"/>
          </p:cNvSpPr>
          <p:nvPr/>
        </p:nvSpPr>
        <p:spPr bwMode="auto">
          <a:xfrm>
            <a:off x="6680200" y="306388"/>
            <a:ext cx="1474763"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Professional Services</a:t>
            </a:r>
            <a:endParaRPr lang="en-US" sz="1200" dirty="0">
              <a:ea typeface="MS PGothic" pitchFamily="34" charset="-128"/>
            </a:endParaRPr>
          </a:p>
        </p:txBody>
      </p:sp>
      <p:sp>
        <p:nvSpPr>
          <p:cNvPr id="5127" name="Text Box 15"/>
          <p:cNvSpPr txBox="1">
            <a:spLocks noChangeArrowheads="1"/>
          </p:cNvSpPr>
          <p:nvPr/>
        </p:nvSpPr>
        <p:spPr bwMode="auto">
          <a:xfrm>
            <a:off x="265113" y="228600"/>
            <a:ext cx="1411287" cy="276225"/>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Software</a:t>
            </a:r>
            <a:endParaRPr lang="en-US" dirty="0">
              <a:cs typeface="Arial Unicode MS" pitchFamily="34" charset="-128"/>
            </a:endParaRPr>
          </a:p>
        </p:txBody>
      </p:sp>
      <p:sp>
        <p:nvSpPr>
          <p:cNvPr id="5134" name="Text Placeholder 87"/>
          <p:cNvSpPr>
            <a:spLocks/>
          </p:cNvSpPr>
          <p:nvPr/>
        </p:nvSpPr>
        <p:spPr bwMode="auto">
          <a:xfrm>
            <a:off x="228600" y="5257800"/>
            <a:ext cx="3581400" cy="10668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a:t>
            </a:r>
            <a:r>
              <a:rPr lang="en-US" sz="1400" b="1" dirty="0" smtClean="0">
                <a:latin typeface="Arial" pitchFamily="34" charset="0"/>
                <a:cs typeface="Arial Unicode MS" pitchFamily="34" charset="-128"/>
              </a:rPr>
              <a:t>component</a:t>
            </a:r>
          </a:p>
          <a:p>
            <a:pPr marL="114300" indent="-114300" algn="l" defTabSz="914400" eaLnBrk="0" hangingPunct="0">
              <a:buClr>
                <a:srgbClr val="1260B0"/>
              </a:buClr>
              <a:buSzPct val="125000"/>
              <a:buFont typeface="Arial" pitchFamily="34" charset="0"/>
              <a:buChar char="•"/>
              <a:tabLst>
                <a:tab pos="457200" algn="l"/>
              </a:tabLst>
              <a:defRPr/>
            </a:pPr>
            <a:r>
              <a:rPr lang="en-US" sz="1200" dirty="0" smtClean="0">
                <a:latin typeface="Arial" pitchFamily="34" charset="0"/>
                <a:cs typeface="Arial Unicode MS" pitchFamily="34" charset="-128"/>
              </a:rPr>
              <a:t>IBM® Bluemix™</a:t>
            </a:r>
            <a:endParaRPr lang="en-US" sz="1200" dirty="0">
              <a:latin typeface="Arial" pitchFamily="34" charset="0"/>
              <a:cs typeface="Arial Unicode MS" pitchFamily="34" charset="-128"/>
            </a:endParaRPr>
          </a:p>
        </p:txBody>
      </p:sp>
      <p:sp>
        <p:nvSpPr>
          <p:cNvPr id="5133" name="Rectangle 23"/>
          <p:cNvSpPr>
            <a:spLocks noChangeArrowheads="1"/>
          </p:cNvSpPr>
          <p:nvPr/>
        </p:nvSpPr>
        <p:spPr bwMode="auto">
          <a:xfrm>
            <a:off x="3799367" y="3352800"/>
            <a:ext cx="4956225" cy="1154162"/>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a:solidFill>
                  <a:schemeClr val="tx1"/>
                </a:solidFill>
                <a:ea typeface="MS PGothic" pitchFamily="34" charset="-128"/>
                <a:cs typeface="Arial Unicode MS" pitchFamily="34" charset="-128"/>
              </a:rPr>
              <a:t>The </a:t>
            </a:r>
            <a:r>
              <a:rPr lang="en-US" sz="1200" b="1" dirty="0" smtClean="0">
                <a:solidFill>
                  <a:schemeClr val="tx1"/>
                </a:solidFill>
                <a:ea typeface="MS PGothic" pitchFamily="34" charset="-128"/>
                <a:cs typeface="Arial Unicode MS" pitchFamily="34" charset="-128"/>
              </a:rPr>
              <a:t>transformation: </a:t>
            </a:r>
            <a:r>
              <a:rPr lang="en-US" sz="1200" dirty="0" smtClean="0">
                <a:solidFill>
                  <a:schemeClr val="tx1"/>
                </a:solidFill>
                <a:ea typeface="MS PGothic" pitchFamily="34" charset="-128"/>
                <a:cs typeface="Arial Unicode MS" pitchFamily="34" charset="-128"/>
              </a:rPr>
              <a:t>As a new company, Vivocha could not afford to spend 3 – 6 months developing and deploying solutions for its online retail customer base. With the resource-rich, flexible IBM® Bluemix™ platform, its developers use open source tools to analyze and         deploy tailored customer solutions using the cloud, helping close           consumer sales.</a:t>
            </a:r>
            <a:r>
              <a:rPr lang="en-US" sz="1200" dirty="0" smtClean="0">
                <a:ea typeface="MS PGothic" pitchFamily="34" charset="-128"/>
                <a:cs typeface="Arial Unicode MS" pitchFamily="34" charset="-128"/>
              </a:rPr>
              <a:t>. </a:t>
            </a:r>
            <a:endParaRPr lang="en-US" sz="1200" dirty="0">
              <a:solidFill>
                <a:schemeClr val="tx1"/>
              </a:solidFill>
              <a:ea typeface="MS PGothic" pitchFamily="34" charset="-128"/>
              <a:cs typeface="Arial Unicode MS" pitchFamily="34" charset="-128"/>
            </a:endParaRPr>
          </a:p>
        </p:txBody>
      </p:sp>
      <p:sp>
        <p:nvSpPr>
          <p:cNvPr id="2" name="Text Box 3"/>
          <p:cNvSpPr txBox="1">
            <a:spLocks noChangeArrowheads="1"/>
          </p:cNvSpPr>
          <p:nvPr/>
        </p:nvSpPr>
        <p:spPr bwMode="auto">
          <a:xfrm>
            <a:off x="212725" y="2746375"/>
            <a:ext cx="32162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7FBA00"/>
                </a:solidFill>
                <a:cs typeface="Arial Unicode MS" pitchFamily="34" charset="-128"/>
              </a:rPr>
              <a:t>10% – 25% increase</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in online transactions completed with timely, targeted customer contact</a:t>
            </a:r>
            <a:endParaRPr lang="en-US" sz="1400" dirty="0">
              <a:solidFill>
                <a:srgbClr val="5F5D5E"/>
              </a:solidFill>
              <a:ea typeface="MS PGothic" pitchFamily="34" charset="-128"/>
            </a:endParaRPr>
          </a:p>
        </p:txBody>
      </p:sp>
      <p:sp>
        <p:nvSpPr>
          <p:cNvPr id="5135" name="Rectangle 7"/>
          <p:cNvSpPr>
            <a:spLocks noChangeArrowheads="1"/>
          </p:cNvSpPr>
          <p:nvPr/>
        </p:nvSpPr>
        <p:spPr bwMode="auto">
          <a:xfrm>
            <a:off x="212725" y="38100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99B5"/>
                </a:solidFill>
                <a:cs typeface="Arial Unicode MS" pitchFamily="34" charset="-128"/>
              </a:rPr>
              <a:t>Offers fun and flexibility</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That encourages developers to experiment and create new solutions</a:t>
            </a:r>
            <a:endParaRPr lang="en-US" sz="1400" dirty="0">
              <a:solidFill>
                <a:srgbClr val="5F5D5E"/>
              </a:solidFill>
              <a:cs typeface="Arial Unicode MS" pitchFamily="34" charset="-128"/>
            </a:endParaRPr>
          </a:p>
        </p:txBody>
      </p:sp>
      <p:sp>
        <p:nvSpPr>
          <p:cNvPr id="5137" name="Rectangle 5"/>
          <p:cNvSpPr>
            <a:spLocks noChangeArrowheads="1"/>
          </p:cNvSpPr>
          <p:nvPr/>
        </p:nvSpPr>
        <p:spPr bwMode="auto">
          <a:xfrm>
            <a:off x="212725" y="16764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90% improvement</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in new solution deployment time using cloud-based infrastructure</a:t>
            </a:r>
            <a:endParaRPr lang="en-US" sz="1400" dirty="0">
              <a:solidFill>
                <a:srgbClr val="5F5D5E"/>
              </a:solidFill>
              <a:cs typeface="Arial Unicode MS" pitchFamily="34" charset="-128"/>
            </a:endParaRPr>
          </a:p>
        </p:txBody>
      </p:sp>
      <p:pic>
        <p:nvPicPr>
          <p:cNvPr id="18" name="Picture 17"/>
          <p:cNvPicPr/>
          <p:nvPr/>
        </p:nvPicPr>
        <p:blipFill>
          <a:blip r:embed="rId3" cstate="print"/>
          <a:srcRect/>
          <a:stretch>
            <a:fillRect/>
          </a:stretch>
        </p:blipFill>
        <p:spPr bwMode="auto">
          <a:xfrm>
            <a:off x="7162800" y="5683885"/>
            <a:ext cx="1579880" cy="716915"/>
          </a:xfrm>
          <a:prstGeom prst="rect">
            <a:avLst/>
          </a:prstGeom>
          <a:noFill/>
          <a:ln w="9525">
            <a:noFill/>
            <a:miter lim="800000"/>
            <a:headEnd/>
            <a:tailEnd/>
          </a:ln>
        </p:spPr>
      </p:pic>
      <p:pic>
        <p:nvPicPr>
          <p:cNvPr id="19" name="Picture 18" descr="people_headsets_row_computers.jpg"/>
          <p:cNvPicPr>
            <a:picLocks noChangeAspect="1"/>
          </p:cNvPicPr>
          <p:nvPr/>
        </p:nvPicPr>
        <p:blipFill>
          <a:blip r:embed="rId4" cstate="print"/>
          <a:srcRect r="1523" b="50046"/>
          <a:stretch>
            <a:fillRect/>
          </a:stretch>
        </p:blipFill>
        <p:spPr>
          <a:xfrm>
            <a:off x="3810000" y="1600200"/>
            <a:ext cx="4876800" cy="1650609"/>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smtClean="0">
                <a:cs typeface="Arial Unicode MS" pitchFamily="34" charset="-128"/>
              </a:rPr>
              <a:t>aPersona – Cuts development time exponentially with cloud-based IBM Bluemix platform capabilities</a:t>
            </a:r>
            <a:endParaRPr lang="en-US" sz="2400" b="1" dirty="0">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572000"/>
            <a:ext cx="4953000" cy="1186030"/>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smtClean="0">
                <a:cs typeface="Arial Unicode MS" pitchFamily="34" charset="-128"/>
              </a:rPr>
              <a:t>“[With Bluemix,] I don’t have to worry about infrastructure. We can spin up a server in 30 seconds.”</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400" i="1" dirty="0" smtClean="0">
              <a:cs typeface="Arial Unicode MS" pitchFamily="34" charset="-128"/>
            </a:endParaRP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cs typeface="Arial Unicode MS" pitchFamily="34" charset="-128"/>
              </a:rPr>
              <a:t>—Kelly Sparks, president and chief executive                   officer (CEO), aPersona</a:t>
            </a:r>
            <a:endParaRPr lang="en-US" sz="1600" dirty="0">
              <a:ea typeface="MS PGothic" pitchFamily="34" charset="-128"/>
            </a:endParaRPr>
          </a:p>
        </p:txBody>
      </p:sp>
      <p:sp>
        <p:nvSpPr>
          <p:cNvPr id="5125" name="Text Box 8"/>
          <p:cNvSpPr txBox="1">
            <a:spLocks noChangeArrowheads="1"/>
          </p:cNvSpPr>
          <p:nvPr/>
        </p:nvSpPr>
        <p:spPr bwMode="auto">
          <a:xfrm>
            <a:off x="6680200" y="306388"/>
            <a:ext cx="1474763"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Professional Services</a:t>
            </a:r>
            <a:endParaRPr lang="en-US" sz="1200" dirty="0">
              <a:ea typeface="MS PGothic" pitchFamily="34" charset="-128"/>
            </a:endParaRPr>
          </a:p>
        </p:txBody>
      </p:sp>
      <p:sp>
        <p:nvSpPr>
          <p:cNvPr id="5127" name="Text Box 15"/>
          <p:cNvSpPr txBox="1">
            <a:spLocks noChangeArrowheads="1"/>
          </p:cNvSpPr>
          <p:nvPr/>
        </p:nvSpPr>
        <p:spPr bwMode="auto">
          <a:xfrm>
            <a:off x="265113" y="228600"/>
            <a:ext cx="1411287" cy="276225"/>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Software</a:t>
            </a:r>
            <a:endParaRPr lang="en-US" dirty="0">
              <a:cs typeface="Arial Unicode MS" pitchFamily="34" charset="-128"/>
            </a:endParaRPr>
          </a:p>
        </p:txBody>
      </p:sp>
      <p:sp>
        <p:nvSpPr>
          <p:cNvPr id="5134" name="Text Placeholder 87"/>
          <p:cNvSpPr>
            <a:spLocks/>
          </p:cNvSpPr>
          <p:nvPr/>
        </p:nvSpPr>
        <p:spPr bwMode="auto">
          <a:xfrm>
            <a:off x="228600" y="5257800"/>
            <a:ext cx="3581400" cy="10668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a:t>
            </a:r>
            <a:r>
              <a:rPr lang="en-US" sz="1400" b="1" dirty="0" smtClean="0">
                <a:latin typeface="Arial" pitchFamily="34" charset="0"/>
                <a:cs typeface="Arial Unicode MS" pitchFamily="34" charset="-128"/>
              </a:rPr>
              <a:t>component</a:t>
            </a:r>
          </a:p>
          <a:p>
            <a:pPr marL="114300" indent="-114300" algn="l" defTabSz="914400" eaLnBrk="0" hangingPunct="0">
              <a:buClr>
                <a:srgbClr val="1260B0"/>
              </a:buClr>
              <a:buSzPct val="125000"/>
              <a:buFont typeface="Arial" pitchFamily="34" charset="0"/>
              <a:buChar char="•"/>
              <a:tabLst>
                <a:tab pos="457200" algn="l"/>
              </a:tabLst>
              <a:defRPr/>
            </a:pPr>
            <a:r>
              <a:rPr lang="en-US" sz="1200" dirty="0" smtClean="0">
                <a:latin typeface="Arial" pitchFamily="34" charset="0"/>
                <a:cs typeface="Arial Unicode MS" pitchFamily="34" charset="-128"/>
              </a:rPr>
              <a:t>IBM® Bluemix™</a:t>
            </a:r>
            <a:endParaRPr lang="en-US" sz="1200" dirty="0">
              <a:latin typeface="Arial" pitchFamily="34" charset="0"/>
              <a:cs typeface="Arial Unicode MS" pitchFamily="34" charset="-128"/>
            </a:endParaRPr>
          </a:p>
        </p:txBody>
      </p:sp>
      <p:sp>
        <p:nvSpPr>
          <p:cNvPr id="5131" name="Rectangle 24"/>
          <p:cNvSpPr>
            <a:spLocks noChangeArrowheads="1"/>
          </p:cNvSpPr>
          <p:nvPr/>
        </p:nvSpPr>
        <p:spPr bwMode="auto">
          <a:xfrm>
            <a:off x="6565602" y="6567488"/>
            <a:ext cx="2255838" cy="214312"/>
          </a:xfrm>
          <a:prstGeom prst="rect">
            <a:avLst/>
          </a:prstGeom>
          <a:noFill/>
          <a:ln w="9525">
            <a:noFill/>
            <a:miter lim="800000"/>
            <a:headEnd/>
            <a:tailEnd/>
          </a:ln>
        </p:spPr>
        <p:txBody>
          <a:bodyPr tIns="46038" bIns="46038" anchor="b"/>
          <a:lstStyle/>
          <a:p>
            <a:pPr marL="400050" indent="-400050" algn="r" defTabSz="914400" eaLnBrk="0" hangingPunct="0">
              <a:buClrTx/>
              <a:buSzTx/>
              <a:buFontTx/>
              <a:buNone/>
            </a:pPr>
            <a:r>
              <a:rPr lang="en-US" sz="800" dirty="0" smtClean="0"/>
              <a:t>SWP14121-USEN-00</a:t>
            </a:r>
            <a:endParaRPr lang="en-US" sz="800" dirty="0">
              <a:solidFill>
                <a:schemeClr val="tx1"/>
              </a:solidFill>
              <a:cs typeface="Arial Unicode MS" pitchFamily="34" charset="-128"/>
            </a:endParaRPr>
          </a:p>
        </p:txBody>
      </p:sp>
      <p:sp>
        <p:nvSpPr>
          <p:cNvPr id="5133" name="Rectangle 23"/>
          <p:cNvSpPr>
            <a:spLocks noChangeArrowheads="1"/>
          </p:cNvSpPr>
          <p:nvPr/>
        </p:nvSpPr>
        <p:spPr bwMode="auto">
          <a:xfrm>
            <a:off x="3799367" y="3352800"/>
            <a:ext cx="4956225" cy="969496"/>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a:solidFill>
                  <a:schemeClr val="tx1"/>
                </a:solidFill>
                <a:ea typeface="MS PGothic" pitchFamily="34" charset="-128"/>
                <a:cs typeface="Arial Unicode MS" pitchFamily="34" charset="-128"/>
              </a:rPr>
              <a:t>The </a:t>
            </a:r>
            <a:r>
              <a:rPr lang="en-US" sz="1200" b="1" dirty="0" smtClean="0">
                <a:solidFill>
                  <a:schemeClr val="tx1"/>
                </a:solidFill>
                <a:ea typeface="MS PGothic" pitchFamily="34" charset="-128"/>
                <a:cs typeface="Arial Unicode MS" pitchFamily="34" charset="-128"/>
              </a:rPr>
              <a:t>transformation: </a:t>
            </a:r>
            <a:r>
              <a:rPr lang="en-US" sz="1200" dirty="0" smtClean="0">
                <a:solidFill>
                  <a:schemeClr val="tx1"/>
                </a:solidFill>
                <a:ea typeface="MS PGothic" pitchFamily="34" charset="-128"/>
                <a:cs typeface="Arial Unicode MS" pitchFamily="34" charset="-128"/>
              </a:rPr>
              <a:t>To build and deliver its customized adaptive multi-factor &amp; 2-factor security applications, aPersona completed multiple time-consuming setup processes. Using the open source, cloud-based IBM Bluemix platform, aPersona simply clicks to select and install applications it needs to speed development, deployment and delivery times.</a:t>
            </a:r>
            <a:endParaRPr lang="en-US" sz="1200" dirty="0">
              <a:solidFill>
                <a:schemeClr val="tx1"/>
              </a:solidFill>
              <a:ea typeface="MS PGothic" pitchFamily="34" charset="-128"/>
              <a:cs typeface="Arial Unicode MS" pitchFamily="34" charset="-128"/>
            </a:endParaRPr>
          </a:p>
        </p:txBody>
      </p:sp>
      <p:sp>
        <p:nvSpPr>
          <p:cNvPr id="2" name="Text Box 3"/>
          <p:cNvSpPr txBox="1">
            <a:spLocks noChangeArrowheads="1"/>
          </p:cNvSpPr>
          <p:nvPr/>
        </p:nvSpPr>
        <p:spPr bwMode="auto">
          <a:xfrm>
            <a:off x="212725" y="2746375"/>
            <a:ext cx="32162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7FBA00"/>
                </a:solidFill>
                <a:cs typeface="Arial Unicode MS" pitchFamily="34" charset="-128"/>
              </a:rPr>
              <a:t>Increases focus on code</a:t>
            </a:r>
            <a:r>
              <a:rPr lang="en-US" sz="1400" dirty="0" smtClean="0">
                <a:solidFill>
                  <a:srgbClr val="5F5D5E"/>
                </a:solidFill>
                <a:cs typeface="Arial Unicode MS" pitchFamily="34" charset="-128"/>
              </a:rPr>
              <a:t> without the requirements for </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time-consuming infrastructure setup</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400" dirty="0">
              <a:solidFill>
                <a:srgbClr val="5F5D5E"/>
              </a:solidFill>
              <a:ea typeface="MS PGothic" pitchFamily="34" charset="-128"/>
            </a:endParaRPr>
          </a:p>
        </p:txBody>
      </p:sp>
      <p:sp>
        <p:nvSpPr>
          <p:cNvPr id="5135" name="Rectangle 7"/>
          <p:cNvSpPr>
            <a:spLocks noChangeArrowheads="1"/>
          </p:cNvSpPr>
          <p:nvPr/>
        </p:nvSpPr>
        <p:spPr bwMode="auto">
          <a:xfrm>
            <a:off x="212725" y="38100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99B5"/>
                </a:solidFill>
                <a:cs typeface="Arial Unicode MS" pitchFamily="34" charset="-128"/>
              </a:rPr>
              <a:t>Broadens sales channels  </a:t>
            </a:r>
            <a:r>
              <a:rPr lang="en-US" sz="1400" dirty="0" smtClean="0">
                <a:solidFill>
                  <a:srgbClr val="5F5D5E"/>
                </a:solidFill>
                <a:cs typeface="Arial Unicode MS" pitchFamily="34" charset="-128"/>
              </a:rPr>
              <a:t>as </a:t>
            </a:r>
            <a:r>
              <a:rPr lang="en-US" sz="1400" dirty="0" err="1" smtClean="0">
                <a:solidFill>
                  <a:srgbClr val="5F5D5E"/>
                </a:solidFill>
                <a:cs typeface="Arial Unicode MS" pitchFamily="34" charset="-128"/>
              </a:rPr>
              <a:t>aPersona’s</a:t>
            </a:r>
            <a:r>
              <a:rPr lang="en-US" sz="1400" dirty="0" smtClean="0">
                <a:solidFill>
                  <a:srgbClr val="5F5D5E"/>
                </a:solidFill>
                <a:cs typeface="Arial Unicode MS" pitchFamily="34" charset="-128"/>
              </a:rPr>
              <a:t> application is included in the global IBM Bluemix Catalog </a:t>
            </a:r>
            <a:endParaRPr lang="en-US" sz="1400" dirty="0">
              <a:solidFill>
                <a:srgbClr val="5F5D5E"/>
              </a:solidFill>
              <a:cs typeface="Arial Unicode MS" pitchFamily="34" charset="-128"/>
            </a:endParaRPr>
          </a:p>
        </p:txBody>
      </p:sp>
      <p:sp>
        <p:nvSpPr>
          <p:cNvPr id="5137" name="Rectangle 5"/>
          <p:cNvSpPr>
            <a:spLocks noChangeArrowheads="1"/>
          </p:cNvSpPr>
          <p:nvPr/>
        </p:nvSpPr>
        <p:spPr bwMode="auto">
          <a:xfrm>
            <a:off x="212725" y="16764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From hours to 30 seconds</a:t>
            </a:r>
            <a:r>
              <a:rPr lang="en-US" sz="1400" dirty="0" smtClean="0">
                <a:solidFill>
                  <a:srgbClr val="5F5D5E"/>
                </a:solidFill>
                <a:cs typeface="Arial Unicode MS" pitchFamily="34" charset="-128"/>
              </a:rPr>
              <a:t> to deploy servers for application development and deployment</a:t>
            </a:r>
            <a:endParaRPr lang="en-US" sz="1400" dirty="0">
              <a:solidFill>
                <a:srgbClr val="5F5D5E"/>
              </a:solidFill>
              <a:cs typeface="Arial Unicode MS" pitchFamily="34" charset="-128"/>
            </a:endParaRPr>
          </a:p>
        </p:txBody>
      </p:sp>
      <p:pic>
        <p:nvPicPr>
          <p:cNvPr id="15" name="Picture 14" descr="cloud_laptop_ipad_phone_getty_.jpg"/>
          <p:cNvPicPr>
            <a:picLocks noChangeAspect="1"/>
          </p:cNvPicPr>
          <p:nvPr/>
        </p:nvPicPr>
        <p:blipFill>
          <a:blip r:embed="rId3" cstate="print"/>
          <a:srcRect t="31496" r="1538" b="17806"/>
          <a:stretch>
            <a:fillRect/>
          </a:stretch>
        </p:blipFill>
        <p:spPr>
          <a:xfrm>
            <a:off x="3810000" y="1600200"/>
            <a:ext cx="4876800" cy="16764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3"/>
          <p:cNvSpPr>
            <a:spLocks noGrp="1"/>
          </p:cNvSpPr>
          <p:nvPr>
            <p:ph type="body" sz="quarter" idx="21"/>
          </p:nvPr>
        </p:nvSpPr>
        <p:spPr>
          <a:xfrm>
            <a:off x="190500" y="381000"/>
            <a:ext cx="5184775" cy="276225"/>
          </a:xfrm>
        </p:spPr>
        <p:txBody>
          <a:bodyPr/>
          <a:lstStyle/>
          <a:p>
            <a:pPr algn="l">
              <a:defRPr/>
            </a:pPr>
            <a:r>
              <a:rPr sz="800" dirty="0" smtClean="0">
                <a:solidFill>
                  <a:schemeClr val="tx1"/>
                </a:solidFill>
                <a:latin typeface="Arial" pitchFamily="34" charset="0"/>
                <a:ea typeface="Arial Unicode MS" pitchFamily="34" charset="-128"/>
                <a:cs typeface="Arial Unicode MS" pitchFamily="34" charset="-128"/>
              </a:rPr>
              <a:t>Smarter Commerce</a:t>
            </a:r>
            <a:endParaRPr sz="800" dirty="0">
              <a:solidFill>
                <a:schemeClr val="tx1"/>
              </a:solidFill>
              <a:latin typeface="Arial" pitchFamily="34" charset="0"/>
              <a:ea typeface="Arial Unicode MS" pitchFamily="34" charset="-128"/>
              <a:cs typeface="Arial Unicode MS" pitchFamily="34" charset="-128"/>
            </a:endParaRPr>
          </a:p>
        </p:txBody>
      </p:sp>
      <p:sp>
        <p:nvSpPr>
          <p:cNvPr id="2051" name="Line 19"/>
          <p:cNvSpPr>
            <a:spLocks noChangeShapeType="1"/>
          </p:cNvSpPr>
          <p:nvPr/>
        </p:nvSpPr>
        <p:spPr bwMode="auto">
          <a:xfrm>
            <a:off x="371475" y="1543050"/>
            <a:ext cx="2552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l" defTabSz="914400">
              <a:buClrTx/>
              <a:buSzTx/>
              <a:buFontTx/>
              <a:buNone/>
            </a:pPr>
            <a:endParaRPr lang="en-US" sz="2400" dirty="0">
              <a:latin typeface="Arial" pitchFamily="34" charset="0"/>
              <a:cs typeface="Arial Unicode MS" pitchFamily="34" charset="-128"/>
            </a:endParaRPr>
          </a:p>
        </p:txBody>
      </p:sp>
      <p:sp>
        <p:nvSpPr>
          <p:cNvPr id="20" name="Text Placeholder 6"/>
          <p:cNvSpPr>
            <a:spLocks noGrp="1"/>
          </p:cNvSpPr>
          <p:nvPr>
            <p:ph type="body" sz="quarter" idx="10"/>
          </p:nvPr>
        </p:nvSpPr>
        <p:spPr>
          <a:xfrm>
            <a:off x="282575" y="668338"/>
            <a:ext cx="8580438" cy="754062"/>
          </a:xfrm>
        </p:spPr>
        <p:txBody>
          <a:bodyPr/>
          <a:lstStyle/>
          <a:p>
            <a:pPr>
              <a:defRPr/>
            </a:pPr>
            <a:r>
              <a:rPr lang="en-US" sz="2200" b="0" dirty="0" smtClean="0">
                <a:solidFill>
                  <a:schemeClr val="tx1"/>
                </a:solidFill>
                <a:latin typeface="Arial" pitchFamily="34" charset="0"/>
              </a:rPr>
              <a:t>Bernhardt </a:t>
            </a:r>
            <a:r>
              <a:rPr lang="en-US" sz="2200" b="0" dirty="0">
                <a:solidFill>
                  <a:schemeClr val="tx1"/>
                </a:solidFill>
                <a:latin typeface="Arial" pitchFamily="34" charset="0"/>
              </a:rPr>
              <a:t>Furniture </a:t>
            </a:r>
            <a:r>
              <a:rPr lang="en-US" sz="2200" b="0" dirty="0" smtClean="0">
                <a:solidFill>
                  <a:schemeClr val="tx1"/>
                </a:solidFill>
                <a:latin typeface="Arial" pitchFamily="34" charset="0"/>
              </a:rPr>
              <a:t>Co., Inc. uses a </a:t>
            </a:r>
            <a:r>
              <a:rPr lang="en-US" sz="2200" b="0" dirty="0">
                <a:solidFill>
                  <a:schemeClr val="tx1"/>
                </a:solidFill>
                <a:latin typeface="Arial" pitchFamily="34" charset="0"/>
              </a:rPr>
              <a:t>virtual showroom app </a:t>
            </a:r>
            <a:r>
              <a:rPr lang="en-US" sz="2200" b="0" dirty="0" smtClean="0">
                <a:solidFill>
                  <a:schemeClr val="tx1"/>
                </a:solidFill>
                <a:latin typeface="Arial" pitchFamily="34" charset="0"/>
              </a:rPr>
              <a:t>to streamline ordering, improve sales and transform strategic planning</a:t>
            </a:r>
            <a:endParaRPr lang="en-US" sz="2200" b="0" dirty="0">
              <a:solidFill>
                <a:schemeClr val="tx1"/>
              </a:solidFill>
              <a:latin typeface="Arial" pitchFamily="34" charset="0"/>
            </a:endParaRPr>
          </a:p>
        </p:txBody>
      </p:sp>
      <p:sp>
        <p:nvSpPr>
          <p:cNvPr id="13" name="Text Placeholder 50"/>
          <p:cNvSpPr>
            <a:spLocks/>
          </p:cNvSpPr>
          <p:nvPr/>
        </p:nvSpPr>
        <p:spPr bwMode="auto">
          <a:xfrm>
            <a:off x="277813" y="2963340"/>
            <a:ext cx="3055937" cy="10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18" tIns="45709" rIns="91418" bIns="45709"/>
          <a:lstStyle>
            <a:lvl1pPr eaLnBrk="0" hangingPunct="0">
              <a:defRPr sz="2400">
                <a:solidFill>
                  <a:schemeClr val="tx1"/>
                </a:solidFill>
                <a:latin typeface="Arial" pitchFamily="34" charset="0"/>
                <a:ea typeface="Arial Unicode MS" pitchFamily="34" charset="-128"/>
                <a:cs typeface="Arial Unicode MS" pitchFamily="34" charset="-128"/>
              </a:defRPr>
            </a:lvl1pPr>
            <a:lvl2pPr marL="742950" indent="-285750" eaLnBrk="0" hangingPunct="0">
              <a:defRPr sz="24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4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4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4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9pPr>
          </a:lstStyle>
          <a:p>
            <a:pPr algn="l" defTabSz="914400">
              <a:buClrTx/>
              <a:buSzTx/>
              <a:buFontTx/>
              <a:buNone/>
            </a:pPr>
            <a:r>
              <a:rPr lang="en-US" altLang="en-US" sz="2000" b="1" dirty="0" smtClean="0">
                <a:solidFill>
                  <a:srgbClr val="7FBA00"/>
                </a:solidFill>
                <a:cs typeface="Arial" pitchFamily="34" charset="0"/>
              </a:rPr>
              <a:t>Facilitates real-time</a:t>
            </a:r>
          </a:p>
          <a:p>
            <a:pPr algn="l" defTabSz="914400">
              <a:buClrTx/>
              <a:buSzTx/>
              <a:buFontTx/>
              <a:buNone/>
            </a:pPr>
            <a:r>
              <a:rPr lang="en-US" altLang="en-US" sz="1400" dirty="0" smtClean="0">
                <a:solidFill>
                  <a:srgbClr val="5F5D5E"/>
                </a:solidFill>
                <a:ea typeface="MS PGothic" pitchFamily="34" charset="-128"/>
              </a:rPr>
              <a:t>pricing and product availability statuses and demand information for product releases </a:t>
            </a:r>
            <a:endParaRPr lang="en-US" altLang="en-US" sz="1400" dirty="0">
              <a:solidFill>
                <a:srgbClr val="5F5D5E"/>
              </a:solidFill>
              <a:ea typeface="MS PGothic" pitchFamily="34" charset="-128"/>
            </a:endParaRPr>
          </a:p>
        </p:txBody>
      </p:sp>
      <p:sp>
        <p:nvSpPr>
          <p:cNvPr id="14" name="Text Placeholder 50"/>
          <p:cNvSpPr>
            <a:spLocks/>
          </p:cNvSpPr>
          <p:nvPr/>
        </p:nvSpPr>
        <p:spPr bwMode="auto">
          <a:xfrm>
            <a:off x="277813" y="4112626"/>
            <a:ext cx="2817812" cy="1192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18" tIns="45709" rIns="91418" bIns="45709"/>
          <a:lstStyle>
            <a:lvl1pPr eaLnBrk="0" hangingPunct="0">
              <a:defRPr sz="2400">
                <a:solidFill>
                  <a:schemeClr val="tx1"/>
                </a:solidFill>
                <a:latin typeface="Arial" pitchFamily="34" charset="0"/>
                <a:ea typeface="Arial Unicode MS" pitchFamily="34" charset="-128"/>
                <a:cs typeface="Arial Unicode MS" pitchFamily="34" charset="-128"/>
              </a:defRPr>
            </a:lvl1pPr>
            <a:lvl2pPr marL="742950" indent="-285750" eaLnBrk="0" hangingPunct="0">
              <a:defRPr sz="24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4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4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4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9pPr>
          </a:lstStyle>
          <a:p>
            <a:pPr algn="l" defTabSz="914400">
              <a:buClrTx/>
              <a:buSzTx/>
              <a:buFontTx/>
              <a:buNone/>
            </a:pPr>
            <a:r>
              <a:rPr lang="en-US" altLang="en-US" sz="2000" b="1" dirty="0" smtClean="0">
                <a:solidFill>
                  <a:srgbClr val="0099B5"/>
                </a:solidFill>
              </a:rPr>
              <a:t>Eliminates waste</a:t>
            </a:r>
          </a:p>
          <a:p>
            <a:pPr algn="l" defTabSz="914400">
              <a:buClrTx/>
              <a:buSzTx/>
              <a:buFontTx/>
              <a:buNone/>
            </a:pPr>
            <a:r>
              <a:rPr lang="en-US" altLang="en-US" sz="1400" dirty="0" smtClean="0">
                <a:solidFill>
                  <a:srgbClr val="5F5D5E"/>
                </a:solidFill>
                <a:ea typeface="MS PGothic" pitchFamily="34" charset="-128"/>
              </a:rPr>
              <a:t>by </a:t>
            </a:r>
            <a:r>
              <a:rPr lang="en-US" altLang="en-US" sz="1400" dirty="0">
                <a:solidFill>
                  <a:srgbClr val="5F5D5E"/>
                </a:solidFill>
                <a:ea typeface="MS PGothic" pitchFamily="34" charset="-128"/>
              </a:rPr>
              <a:t>eradicating paper-based product information and onerous manual ordering methods</a:t>
            </a:r>
          </a:p>
          <a:p>
            <a:pPr algn="l" defTabSz="914400">
              <a:buClrTx/>
              <a:buSzTx/>
              <a:buFontTx/>
              <a:buNone/>
            </a:pPr>
            <a:endParaRPr lang="en-US" altLang="en-US" sz="1400" dirty="0">
              <a:solidFill>
                <a:srgbClr val="5F5D5E"/>
              </a:solidFill>
              <a:ea typeface="MS PGothic" pitchFamily="34" charset="-128"/>
            </a:endParaRPr>
          </a:p>
        </p:txBody>
      </p:sp>
      <p:sp>
        <p:nvSpPr>
          <p:cNvPr id="15" name="Text Placeholder 50"/>
          <p:cNvSpPr>
            <a:spLocks/>
          </p:cNvSpPr>
          <p:nvPr/>
        </p:nvSpPr>
        <p:spPr bwMode="auto">
          <a:xfrm>
            <a:off x="277814" y="1614489"/>
            <a:ext cx="2817812" cy="85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1418" tIns="45709" rIns="91418" bIns="45709"/>
          <a:lstStyle>
            <a:lvl1pPr eaLnBrk="0" hangingPunct="0">
              <a:defRPr sz="2400">
                <a:solidFill>
                  <a:schemeClr val="tx1"/>
                </a:solidFill>
                <a:latin typeface="Arial" pitchFamily="34" charset="0"/>
                <a:ea typeface="Arial Unicode MS" pitchFamily="34" charset="-128"/>
                <a:cs typeface="Arial Unicode MS" pitchFamily="34" charset="-128"/>
              </a:defRPr>
            </a:lvl1pPr>
            <a:lvl2pPr marL="742950" indent="-285750" eaLnBrk="0" hangingPunct="0">
              <a:defRPr sz="24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4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4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4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9pPr>
          </a:lstStyle>
          <a:p>
            <a:pPr algn="l" defTabSz="914400">
              <a:buClrTx/>
              <a:buSzTx/>
              <a:buFontTx/>
              <a:buNone/>
            </a:pPr>
            <a:r>
              <a:rPr lang="en-US" altLang="en-US" sz="2000" b="1" dirty="0" smtClean="0">
                <a:solidFill>
                  <a:srgbClr val="FF9933"/>
                </a:solidFill>
              </a:rPr>
              <a:t>Increases sales</a:t>
            </a:r>
          </a:p>
          <a:p>
            <a:pPr algn="l" defTabSz="914400">
              <a:buClrTx/>
              <a:buSzTx/>
              <a:buFontTx/>
              <a:buNone/>
            </a:pPr>
            <a:r>
              <a:rPr lang="en-US" altLang="en-US" sz="1400" dirty="0">
                <a:solidFill>
                  <a:srgbClr val="5F5D5E"/>
                </a:solidFill>
                <a:ea typeface="MS PGothic" pitchFamily="34" charset="-128"/>
              </a:rPr>
              <a:t>and improves customer and sales team satisfaction with simplified procedures for taking and processing orders</a:t>
            </a:r>
          </a:p>
        </p:txBody>
      </p:sp>
      <p:sp>
        <p:nvSpPr>
          <p:cNvPr id="16" name="Text Placeholder 86"/>
          <p:cNvSpPr>
            <a:spLocks/>
          </p:cNvSpPr>
          <p:nvPr/>
        </p:nvSpPr>
        <p:spPr bwMode="auto">
          <a:xfrm>
            <a:off x="274639" y="6030235"/>
            <a:ext cx="2068512"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lstStyle>
            <a:lvl1pPr eaLnBrk="0" hangingPunct="0">
              <a:defRPr sz="2400">
                <a:solidFill>
                  <a:schemeClr val="tx1"/>
                </a:solidFill>
                <a:latin typeface="Arial" pitchFamily="34" charset="0"/>
                <a:ea typeface="Arial Unicode MS" pitchFamily="34" charset="-128"/>
                <a:cs typeface="Arial Unicode MS" pitchFamily="34" charset="-128"/>
              </a:defRPr>
            </a:lvl1pPr>
            <a:lvl2pPr marL="742950" indent="-285750" eaLnBrk="0" hangingPunct="0">
              <a:defRPr sz="2400">
                <a:solidFill>
                  <a:schemeClr val="tx1"/>
                </a:solidFill>
                <a:latin typeface="Arial" pitchFamily="34" charset="0"/>
                <a:ea typeface="Arial Unicode MS" pitchFamily="34" charset="-128"/>
                <a:cs typeface="Arial Unicode MS" pitchFamily="34" charset="-128"/>
              </a:defRPr>
            </a:lvl2pPr>
            <a:lvl3pPr marL="1143000" indent="-228600" eaLnBrk="0" hangingPunct="0">
              <a:defRPr sz="2400">
                <a:solidFill>
                  <a:schemeClr val="tx1"/>
                </a:solidFill>
                <a:latin typeface="Arial" pitchFamily="34" charset="0"/>
                <a:ea typeface="Arial Unicode MS" pitchFamily="34" charset="-128"/>
                <a:cs typeface="Arial Unicode MS" pitchFamily="34" charset="-128"/>
              </a:defRPr>
            </a:lvl3pPr>
            <a:lvl4pPr marL="1600200" indent="-228600" eaLnBrk="0" hangingPunct="0">
              <a:defRPr sz="2400">
                <a:solidFill>
                  <a:schemeClr val="tx1"/>
                </a:solidFill>
                <a:latin typeface="Arial" pitchFamily="34" charset="0"/>
                <a:ea typeface="Arial Unicode MS" pitchFamily="34" charset="-128"/>
                <a:cs typeface="Arial Unicode MS" pitchFamily="34" charset="-128"/>
              </a:defRPr>
            </a:lvl4pPr>
            <a:lvl5pPr marL="2057400" indent="-228600" eaLnBrk="0" hangingPunct="0">
              <a:defRPr sz="24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Arial Unicode MS" pitchFamily="34" charset="-128"/>
                <a:cs typeface="Arial Unicode MS" pitchFamily="34" charset="-128"/>
              </a:defRPr>
            </a:lvl9pPr>
          </a:lstStyle>
          <a:p>
            <a:pPr algn="l" defTabSz="914400">
              <a:lnSpc>
                <a:spcPct val="80000"/>
              </a:lnSpc>
              <a:buClrTx/>
              <a:buSzTx/>
              <a:buFontTx/>
              <a:buNone/>
            </a:pPr>
            <a:r>
              <a:rPr lang="en-US" altLang="en-US" sz="1400" b="1" dirty="0">
                <a:solidFill>
                  <a:srgbClr val="1562AE"/>
                </a:solidFill>
              </a:rPr>
              <a:t>Solution components</a:t>
            </a:r>
          </a:p>
        </p:txBody>
      </p:sp>
      <p:sp>
        <p:nvSpPr>
          <p:cNvPr id="17" name="Text Placeholder 87"/>
          <p:cNvSpPr>
            <a:spLocks/>
          </p:cNvSpPr>
          <p:nvPr/>
        </p:nvSpPr>
        <p:spPr bwMode="auto">
          <a:xfrm>
            <a:off x="280988" y="6255662"/>
            <a:ext cx="2300287" cy="57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8" tIns="45709" rIns="91418" bIns="45709"/>
          <a:lstStyle>
            <a:lvl1pPr marL="114300" indent="-114300" eaLnBrk="0" hangingPunct="0">
              <a:tabLst>
                <a:tab pos="457200" algn="l"/>
              </a:tabLst>
              <a:defRPr sz="2400">
                <a:solidFill>
                  <a:schemeClr val="tx1"/>
                </a:solidFill>
                <a:latin typeface="Arial" pitchFamily="34" charset="0"/>
                <a:ea typeface="Arial Unicode MS" pitchFamily="34" charset="-128"/>
                <a:cs typeface="Arial Unicode MS" pitchFamily="34" charset="-128"/>
              </a:defRPr>
            </a:lvl1pPr>
            <a:lvl2pPr marL="742950" indent="-285750" eaLnBrk="0" hangingPunct="0">
              <a:tabLst>
                <a:tab pos="457200" algn="l"/>
              </a:tabLst>
              <a:defRPr sz="2400">
                <a:solidFill>
                  <a:schemeClr val="tx1"/>
                </a:solidFill>
                <a:latin typeface="Arial" pitchFamily="34" charset="0"/>
                <a:ea typeface="Arial Unicode MS" pitchFamily="34" charset="-128"/>
                <a:cs typeface="Arial Unicode MS" pitchFamily="34" charset="-128"/>
              </a:defRPr>
            </a:lvl2pPr>
            <a:lvl3pPr marL="1143000" indent="-228600" eaLnBrk="0" hangingPunct="0">
              <a:tabLst>
                <a:tab pos="457200" algn="l"/>
              </a:tabLst>
              <a:defRPr sz="2400">
                <a:solidFill>
                  <a:schemeClr val="tx1"/>
                </a:solidFill>
                <a:latin typeface="Arial" pitchFamily="34" charset="0"/>
                <a:ea typeface="Arial Unicode MS" pitchFamily="34" charset="-128"/>
                <a:cs typeface="Arial Unicode MS" pitchFamily="34" charset="-128"/>
              </a:defRPr>
            </a:lvl3pPr>
            <a:lvl4pPr marL="1600200" indent="-228600" eaLnBrk="0" hangingPunct="0">
              <a:tabLst>
                <a:tab pos="457200" algn="l"/>
              </a:tabLst>
              <a:defRPr sz="2400">
                <a:solidFill>
                  <a:schemeClr val="tx1"/>
                </a:solidFill>
                <a:latin typeface="Arial" pitchFamily="34" charset="0"/>
                <a:ea typeface="Arial Unicode MS" pitchFamily="34" charset="-128"/>
                <a:cs typeface="Arial Unicode MS" pitchFamily="34" charset="-128"/>
              </a:defRPr>
            </a:lvl4pPr>
            <a:lvl5pPr marL="2057400" indent="-228600" eaLnBrk="0" hangingPunct="0">
              <a:tabLst>
                <a:tab pos="457200" algn="l"/>
              </a:tabLst>
              <a:defRPr sz="24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spcBef>
                <a:spcPct val="0"/>
              </a:spcBef>
              <a:spcAft>
                <a:spcPct val="0"/>
              </a:spcAft>
              <a:tabLst>
                <a:tab pos="457200" algn="l"/>
              </a:tabLst>
              <a:defRPr sz="24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spcBef>
                <a:spcPct val="0"/>
              </a:spcBef>
              <a:spcAft>
                <a:spcPct val="0"/>
              </a:spcAft>
              <a:tabLst>
                <a:tab pos="457200" algn="l"/>
              </a:tabLst>
              <a:defRPr sz="24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spcBef>
                <a:spcPct val="0"/>
              </a:spcBef>
              <a:spcAft>
                <a:spcPct val="0"/>
              </a:spcAft>
              <a:tabLst>
                <a:tab pos="457200" algn="l"/>
              </a:tabLst>
              <a:defRPr sz="24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spcBef>
                <a:spcPct val="0"/>
              </a:spcBef>
              <a:spcAft>
                <a:spcPct val="0"/>
              </a:spcAft>
              <a:tabLst>
                <a:tab pos="457200" algn="l"/>
              </a:tabLst>
              <a:defRPr sz="2400">
                <a:solidFill>
                  <a:schemeClr val="tx1"/>
                </a:solidFill>
                <a:latin typeface="Arial" pitchFamily="34" charset="0"/>
                <a:ea typeface="Arial Unicode MS" pitchFamily="34" charset="-128"/>
                <a:cs typeface="Arial Unicode MS" pitchFamily="34" charset="-128"/>
              </a:defRPr>
            </a:lvl9pPr>
          </a:lstStyle>
          <a:p>
            <a:pPr algn="l" defTabSz="914400">
              <a:buClr>
                <a:srgbClr val="1260B0"/>
              </a:buClr>
              <a:buSzPct val="125000"/>
              <a:buFontTx/>
              <a:buChar char="•"/>
            </a:pPr>
            <a:r>
              <a:rPr lang="en-US" altLang="en-US" sz="1000" dirty="0" smtClean="0">
                <a:solidFill>
                  <a:srgbClr val="5F5D5E"/>
                </a:solidFill>
              </a:rPr>
              <a:t>IBM</a:t>
            </a:r>
            <a:r>
              <a:rPr lang="en-US" altLang="en-US" sz="1000" baseline="30000" dirty="0" smtClean="0">
                <a:solidFill>
                  <a:srgbClr val="5F5D5E"/>
                </a:solidFill>
                <a:cs typeface="Arial" pitchFamily="34" charset="0"/>
              </a:rPr>
              <a:t>®</a:t>
            </a:r>
            <a:r>
              <a:rPr lang="en-US" altLang="en-US" sz="1000" dirty="0" smtClean="0">
                <a:solidFill>
                  <a:srgbClr val="5F5D5E"/>
                </a:solidFill>
              </a:rPr>
              <a:t> </a:t>
            </a:r>
            <a:r>
              <a:rPr lang="en-US" altLang="en-US" sz="1000" dirty="0" err="1" smtClean="0">
                <a:solidFill>
                  <a:srgbClr val="5F5D5E"/>
                </a:solidFill>
              </a:rPr>
              <a:t>Cloudant</a:t>
            </a:r>
            <a:r>
              <a:rPr lang="en-US" altLang="en-US" sz="1000" baseline="30000" dirty="0" smtClean="0">
                <a:solidFill>
                  <a:srgbClr val="5F5D5E"/>
                </a:solidFill>
                <a:cs typeface="Arial" pitchFamily="34" charset="0"/>
              </a:rPr>
              <a:t>®</a:t>
            </a:r>
            <a:r>
              <a:rPr lang="en-US" altLang="en-US" sz="1000" dirty="0" smtClean="0">
                <a:solidFill>
                  <a:srgbClr val="5F5D5E"/>
                </a:solidFill>
                <a:cs typeface="Arial" pitchFamily="34" charset="0"/>
              </a:rPr>
              <a:t> Dedicated Cluster</a:t>
            </a:r>
            <a:endParaRPr lang="en-US" altLang="en-US" sz="1000" dirty="0" smtClean="0">
              <a:solidFill>
                <a:srgbClr val="5F5D5E"/>
              </a:solidFill>
            </a:endParaRPr>
          </a:p>
          <a:p>
            <a:pPr algn="l" defTabSz="914400">
              <a:buClr>
                <a:srgbClr val="1260B0"/>
              </a:buClr>
              <a:buSzPct val="125000"/>
              <a:buFontTx/>
              <a:buChar char="•"/>
            </a:pPr>
            <a:r>
              <a:rPr lang="en-US" altLang="en-US" sz="1000" dirty="0" smtClean="0">
                <a:solidFill>
                  <a:srgbClr val="5F5D5E"/>
                </a:solidFill>
              </a:rPr>
              <a:t>IBM </a:t>
            </a:r>
            <a:r>
              <a:rPr lang="en-US" altLang="en-US" sz="1000" dirty="0" err="1" smtClean="0">
                <a:solidFill>
                  <a:srgbClr val="5F5D5E"/>
                </a:solidFill>
              </a:rPr>
              <a:t>Bluemix</a:t>
            </a:r>
            <a:r>
              <a:rPr lang="en-US" altLang="en-US" sz="1000" baseline="30000" dirty="0">
                <a:solidFill>
                  <a:srgbClr val="5F5D5E"/>
                </a:solidFill>
                <a:latin typeface="Arial"/>
                <a:cs typeface="Arial" pitchFamily="34" charset="0"/>
              </a:rPr>
              <a:t>™</a:t>
            </a:r>
            <a:endParaRPr lang="en-US" altLang="en-US" sz="1000" dirty="0" smtClean="0">
              <a:solidFill>
                <a:srgbClr val="5F5D5E"/>
              </a:solidFill>
            </a:endParaRPr>
          </a:p>
          <a:p>
            <a:pPr algn="l" defTabSz="914400">
              <a:buClr>
                <a:srgbClr val="1260B0"/>
              </a:buClr>
              <a:buSzPct val="125000"/>
              <a:buFontTx/>
              <a:buChar char="•"/>
            </a:pPr>
            <a:r>
              <a:rPr lang="en-US" altLang="en-US" sz="1000" dirty="0" smtClean="0">
                <a:solidFill>
                  <a:srgbClr val="5F5D5E"/>
                </a:solidFill>
              </a:rPr>
              <a:t>IBM </a:t>
            </a:r>
            <a:r>
              <a:rPr lang="en-US" altLang="en-US" sz="1000" dirty="0" err="1" smtClean="0">
                <a:solidFill>
                  <a:srgbClr val="5F5D5E"/>
                </a:solidFill>
              </a:rPr>
              <a:t>jStart</a:t>
            </a:r>
            <a:r>
              <a:rPr lang="en-US" altLang="en-US" sz="1000" baseline="30000" dirty="0" smtClean="0">
                <a:solidFill>
                  <a:srgbClr val="5F5D5E"/>
                </a:solidFill>
                <a:cs typeface="Arial" pitchFamily="34" charset="0"/>
              </a:rPr>
              <a:t>®</a:t>
            </a:r>
            <a:r>
              <a:rPr lang="en-US" altLang="en-US" sz="1000" dirty="0" smtClean="0">
                <a:solidFill>
                  <a:srgbClr val="5F5D5E"/>
                </a:solidFill>
                <a:cs typeface="Arial" pitchFamily="34" charset="0"/>
              </a:rPr>
              <a:t> Emerging Technologies</a:t>
            </a:r>
            <a:endParaRPr lang="en-US" altLang="en-US" sz="1000" dirty="0" smtClean="0">
              <a:solidFill>
                <a:srgbClr val="5F5D5E"/>
              </a:solidFill>
            </a:endParaRPr>
          </a:p>
        </p:txBody>
      </p:sp>
      <p:sp>
        <p:nvSpPr>
          <p:cNvPr id="18" name="Rectangle 23"/>
          <p:cNvSpPr>
            <a:spLocks noChangeArrowheads="1"/>
          </p:cNvSpPr>
          <p:nvPr/>
        </p:nvSpPr>
        <p:spPr bwMode="auto">
          <a:xfrm>
            <a:off x="3355975" y="3491538"/>
            <a:ext cx="5452076" cy="3370153"/>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a:latin typeface="Arial" pitchFamily="34" charset="0"/>
                <a:ea typeface="MS PGothic" pitchFamily="34" charset="-128"/>
                <a:cs typeface="Arial Unicode MS" pitchFamily="34" charset="-128"/>
              </a:rPr>
              <a:t>Business challenge</a:t>
            </a:r>
            <a:r>
              <a:rPr lang="en-US" sz="1200" b="1" dirty="0" smtClean="0">
                <a:latin typeface="Arial" pitchFamily="34" charset="0"/>
                <a:ea typeface="MS PGothic" pitchFamily="34" charset="-128"/>
                <a:cs typeface="Arial Unicode MS" pitchFamily="34" charset="-128"/>
              </a:rPr>
              <a:t>:</a:t>
            </a:r>
            <a:r>
              <a:rPr lang="en-US" sz="1200" dirty="0" smtClean="0">
                <a:latin typeface="Arial" pitchFamily="34" charset="0"/>
                <a:ea typeface="MS PGothic" pitchFamily="34" charset="-128"/>
                <a:cs typeface="Arial Unicode MS" pitchFamily="34" charset="-128"/>
              </a:rPr>
              <a:t> </a:t>
            </a:r>
            <a:r>
              <a:rPr lang="en-US" sz="1200" dirty="0">
                <a:latin typeface="Arial" pitchFamily="34" charset="0"/>
                <a:cs typeface="Arial Unicode MS" pitchFamily="34" charset="-128"/>
              </a:rPr>
              <a:t>Bernhardt </a:t>
            </a:r>
            <a:r>
              <a:rPr lang="en-US" sz="1200" dirty="0" smtClean="0">
                <a:latin typeface="Arial" pitchFamily="34" charset="0"/>
                <a:cs typeface="Arial Unicode MS" pitchFamily="34" charset="-128"/>
              </a:rPr>
              <a:t>Furniture Co., Inc., a furniture manufacturer in the United States, is </a:t>
            </a:r>
            <a:r>
              <a:rPr lang="en-US" sz="1200" dirty="0">
                <a:latin typeface="Arial" pitchFamily="34" charset="0"/>
                <a:cs typeface="Arial Unicode MS" pitchFamily="34" charset="-128"/>
              </a:rPr>
              <a:t>a prominent exhibitor at High Point Market, </a:t>
            </a:r>
            <a:r>
              <a:rPr lang="en-US" sz="1200" dirty="0" smtClean="0">
                <a:latin typeface="Arial" pitchFamily="34" charset="0"/>
                <a:cs typeface="Arial Unicode MS" pitchFamily="34" charset="-128"/>
              </a:rPr>
              <a:t>one of the world’s largest furniture industry trade shows. The </a:t>
            </a:r>
            <a:r>
              <a:rPr lang="en-US" sz="1200" dirty="0">
                <a:latin typeface="Arial" pitchFamily="34" charset="0"/>
                <a:cs typeface="Arial Unicode MS" pitchFamily="34" charset="-128"/>
              </a:rPr>
              <a:t>company desperately needed a solution to streamline its presentation, sales and ordering </a:t>
            </a:r>
            <a:r>
              <a:rPr lang="en-US" sz="1200" dirty="0" smtClean="0">
                <a:latin typeface="Arial" pitchFamily="34" charset="0"/>
                <a:cs typeface="Arial Unicode MS" pitchFamily="34" charset="-128"/>
              </a:rPr>
              <a:t>processes. </a:t>
            </a:r>
            <a:endParaRPr lang="en-US" sz="1200" dirty="0">
              <a:latin typeface="Arial" pitchFamily="34" charset="0"/>
              <a:cs typeface="Arial Unicode MS" pitchFamily="34" charset="-128"/>
            </a:endParaRPr>
          </a:p>
          <a:p>
            <a:pPr algn="l" defTabSz="914400">
              <a:buClrTx/>
              <a:buSzTx/>
              <a:buFontTx/>
              <a:buNone/>
            </a:pPr>
            <a:endParaRPr lang="en-US" sz="1200" dirty="0">
              <a:latin typeface="Arial" pitchFamily="34" charset="0"/>
              <a:ea typeface="MS PGothic" pitchFamily="34" charset="-128"/>
              <a:cs typeface="Arial Unicode MS" pitchFamily="34" charset="-128"/>
            </a:endParaRPr>
          </a:p>
          <a:p>
            <a:pPr algn="l" defTabSz="914400">
              <a:buClrTx/>
              <a:buSzTx/>
              <a:buFontTx/>
              <a:buNone/>
            </a:pPr>
            <a:r>
              <a:rPr lang="en-US" sz="1200" b="1" dirty="0">
                <a:latin typeface="Arial" pitchFamily="34" charset="0"/>
                <a:ea typeface="MS PGothic" pitchFamily="34" charset="-128"/>
                <a:cs typeface="Arial Unicode MS" pitchFamily="34" charset="-128"/>
              </a:rPr>
              <a:t>The smarter </a:t>
            </a:r>
            <a:r>
              <a:rPr lang="en-US" sz="1200" b="1" dirty="0" smtClean="0">
                <a:latin typeface="Arial" pitchFamily="34" charset="0"/>
                <a:ea typeface="MS PGothic" pitchFamily="34" charset="-128"/>
                <a:cs typeface="Arial Unicode MS" pitchFamily="34" charset="-128"/>
              </a:rPr>
              <a:t>solution:</a:t>
            </a:r>
            <a:r>
              <a:rPr lang="en-US" sz="1200" dirty="0" smtClean="0">
                <a:latin typeface="Arial" pitchFamily="34" charset="0"/>
                <a:ea typeface="MS PGothic" pitchFamily="34" charset="-128"/>
                <a:cs typeface="Arial Unicode MS" pitchFamily="34" charset="-128"/>
              </a:rPr>
              <a:t> </a:t>
            </a:r>
            <a:r>
              <a:rPr lang="en-US" sz="1200" dirty="0">
                <a:latin typeface="Arial" pitchFamily="34" charset="0"/>
                <a:cs typeface="Arial Unicode MS" pitchFamily="34" charset="-128"/>
              </a:rPr>
              <a:t>Bernhardt developed a mobile virtual showroom app for Apple iPad </a:t>
            </a:r>
            <a:r>
              <a:rPr lang="en-US" sz="1200" dirty="0" smtClean="0">
                <a:latin typeface="Arial" pitchFamily="34" charset="0"/>
                <a:cs typeface="Arial Unicode MS" pitchFamily="34" charset="-128"/>
              </a:rPr>
              <a:t>devices, providing sellers with quick </a:t>
            </a:r>
            <a:r>
              <a:rPr lang="en-US" sz="1200" dirty="0">
                <a:latin typeface="Arial" pitchFamily="34" charset="0"/>
                <a:cs typeface="Arial Unicode MS" pitchFamily="34" charset="-128"/>
              </a:rPr>
              <a:t>access to the most up-to-date product </a:t>
            </a:r>
            <a:r>
              <a:rPr lang="en-US" sz="1200" dirty="0" smtClean="0">
                <a:latin typeface="Arial" pitchFamily="34" charset="0"/>
                <a:cs typeface="Arial Unicode MS" pitchFamily="34" charset="-128"/>
              </a:rPr>
              <a:t>information and eliminating </a:t>
            </a:r>
            <a:r>
              <a:rPr lang="en-US" sz="1200" dirty="0">
                <a:latin typeface="Arial" pitchFamily="34" charset="0"/>
                <a:cs typeface="Arial Unicode MS" pitchFamily="34" charset="-128"/>
              </a:rPr>
              <a:t>error-prone and </a:t>
            </a:r>
            <a:r>
              <a:rPr lang="en-US" sz="1200" dirty="0" smtClean="0">
                <a:latin typeface="Arial" pitchFamily="34" charset="0"/>
                <a:cs typeface="Arial Unicode MS" pitchFamily="34" charset="-128"/>
              </a:rPr>
              <a:t>time-consumin</a:t>
            </a:r>
            <a:r>
              <a:rPr lang="en-US" sz="1200" b="1" dirty="0">
                <a:latin typeface="Arial" pitchFamily="34" charset="0"/>
                <a:cs typeface="Arial Unicode MS" pitchFamily="34" charset="-128"/>
              </a:rPr>
              <a:t>­</a:t>
            </a:r>
            <a:r>
              <a:rPr lang="en-US" sz="1200" dirty="0" smtClean="0">
                <a:latin typeface="Arial" pitchFamily="34" charset="0"/>
                <a:cs typeface="Arial Unicode MS" pitchFamily="34" charset="-128"/>
              </a:rPr>
              <a:t>g </a:t>
            </a:r>
            <a:br>
              <a:rPr lang="en-US" sz="1200" dirty="0" smtClean="0">
                <a:latin typeface="Arial" pitchFamily="34" charset="0"/>
                <a:cs typeface="Arial Unicode MS" pitchFamily="34" charset="-128"/>
              </a:rPr>
            </a:br>
            <a:r>
              <a:rPr lang="en-US" sz="1200" dirty="0" smtClean="0">
                <a:latin typeface="Arial" pitchFamily="34" charset="0"/>
                <a:cs typeface="Arial Unicode MS" pitchFamily="34" charset="-128"/>
              </a:rPr>
              <a:t>paper-based processes</a:t>
            </a:r>
            <a:r>
              <a:rPr lang="en-US" sz="1200" dirty="0">
                <a:latin typeface="Arial" pitchFamily="34" charset="0"/>
                <a:cs typeface="Arial Unicode MS" pitchFamily="34" charset="-128"/>
              </a:rPr>
              <a:t>. </a:t>
            </a:r>
            <a:r>
              <a:rPr lang="en-US" sz="1200" dirty="0" smtClean="0">
                <a:latin typeface="Arial" pitchFamily="34" charset="0"/>
                <a:cs typeface="Arial Unicode MS" pitchFamily="34" charset="-128"/>
              </a:rPr>
              <a:t>Sales </a:t>
            </a:r>
            <a:r>
              <a:rPr lang="en-US" sz="1200" dirty="0">
                <a:latin typeface="Arial" pitchFamily="34" charset="0"/>
                <a:cs typeface="Arial Unicode MS" pitchFamily="34" charset="-128"/>
              </a:rPr>
              <a:t>representatives </a:t>
            </a:r>
            <a:r>
              <a:rPr lang="en-US" sz="1200" dirty="0" smtClean="0">
                <a:latin typeface="Arial" pitchFamily="34" charset="0"/>
                <a:cs typeface="Arial Unicode MS" pitchFamily="34" charset="-128"/>
              </a:rPr>
              <a:t>can now demonstrate </a:t>
            </a:r>
            <a:r>
              <a:rPr lang="en-US" sz="1200" dirty="0">
                <a:latin typeface="Arial" pitchFamily="34" charset="0"/>
                <a:cs typeface="Arial Unicode MS" pitchFamily="34" charset="-128"/>
              </a:rPr>
              <a:t>product views, including materials, fabrics, colors and </a:t>
            </a:r>
            <a:r>
              <a:rPr lang="en-US" sz="1200" dirty="0" smtClean="0">
                <a:latin typeface="Arial" pitchFamily="34" charset="0"/>
                <a:cs typeface="Arial Unicode MS" pitchFamily="34" charset="-128"/>
              </a:rPr>
              <a:t>finishes. And </a:t>
            </a:r>
            <a:r>
              <a:rPr lang="en-US" sz="1200" dirty="0">
                <a:latin typeface="Arial" pitchFamily="34" charset="0"/>
                <a:cs typeface="Arial Unicode MS" pitchFamily="34" charset="-128"/>
              </a:rPr>
              <a:t>with </a:t>
            </a:r>
            <a:r>
              <a:rPr lang="en-US" sz="1200" dirty="0" smtClean="0">
                <a:latin typeface="Arial" pitchFamily="34" charset="0"/>
                <a:cs typeface="Arial Unicode MS" pitchFamily="34" charset="-128"/>
              </a:rPr>
              <a:t>just a touch </a:t>
            </a:r>
            <a:r>
              <a:rPr lang="en-US" sz="1200" dirty="0">
                <a:latin typeface="Arial" pitchFamily="34" charset="0"/>
                <a:cs typeface="Arial Unicode MS" pitchFamily="34" charset="-128"/>
              </a:rPr>
              <a:t>of the screen, </a:t>
            </a:r>
            <a:r>
              <a:rPr lang="en-US" sz="1200" dirty="0" smtClean="0">
                <a:latin typeface="Arial" pitchFamily="34" charset="0"/>
                <a:cs typeface="Arial Unicode MS" pitchFamily="34" charset="-128"/>
              </a:rPr>
              <a:t>they can display </a:t>
            </a:r>
            <a:r>
              <a:rPr lang="en-US" sz="1200" dirty="0">
                <a:latin typeface="Arial" pitchFamily="34" charset="0"/>
                <a:cs typeface="Arial Unicode MS" pitchFamily="34" charset="-128"/>
              </a:rPr>
              <a:t>products in-situ in various virtual showroom </a:t>
            </a:r>
            <a:r>
              <a:rPr lang="en-US" sz="1200" dirty="0" smtClean="0">
                <a:latin typeface="Arial" pitchFamily="34" charset="0"/>
                <a:cs typeface="Arial Unicode MS" pitchFamily="34" charset="-128"/>
              </a:rPr>
              <a:t>configurations. The mobile </a:t>
            </a:r>
            <a:r>
              <a:rPr lang="en-US" sz="1200" dirty="0">
                <a:latin typeface="Arial" pitchFamily="34" charset="0"/>
                <a:cs typeface="Arial Unicode MS" pitchFamily="34" charset="-128"/>
              </a:rPr>
              <a:t>app can </a:t>
            </a:r>
            <a:r>
              <a:rPr lang="en-US" sz="1200" dirty="0" smtClean="0">
                <a:latin typeface="Arial" pitchFamily="34" charset="0"/>
                <a:cs typeface="Arial Unicode MS" pitchFamily="34" charset="-128"/>
              </a:rPr>
              <a:t>also rapidly </a:t>
            </a:r>
            <a:r>
              <a:rPr lang="en-US" sz="1200" dirty="0">
                <a:latin typeface="Arial" pitchFamily="34" charset="0"/>
                <a:cs typeface="Arial Unicode MS" pitchFamily="34" charset="-128"/>
              </a:rPr>
              <a:t>publish pricing or inventory changes, </a:t>
            </a:r>
            <a:r>
              <a:rPr lang="en-US" sz="1200" dirty="0" smtClean="0">
                <a:latin typeface="Arial" pitchFamily="34" charset="0"/>
                <a:cs typeface="Arial Unicode MS" pitchFamily="34" charset="-128"/>
              </a:rPr>
              <a:t>freeing personnel to perform more value-added tasks. </a:t>
            </a:r>
            <a:endParaRPr lang="en-US" sz="1200" dirty="0">
              <a:latin typeface="Arial" pitchFamily="34" charset="0"/>
              <a:cs typeface="Arial Unicode MS" pitchFamily="34" charset="-128"/>
            </a:endParaRPr>
          </a:p>
          <a:p>
            <a:pPr algn="l" defTabSz="914400">
              <a:buClrTx/>
              <a:buSzTx/>
              <a:buFontTx/>
              <a:buNone/>
            </a:pPr>
            <a:endParaRPr lang="en-US" sz="1200" dirty="0">
              <a:latin typeface="Arial" pitchFamily="34" charset="0"/>
              <a:ea typeface="MS PGothic" pitchFamily="34" charset="-128"/>
              <a:cs typeface="Arial Unicode MS" pitchFamily="34" charset="-128"/>
            </a:endParaRPr>
          </a:p>
          <a:p>
            <a:pPr algn="l" defTabSz="914400">
              <a:buClrTx/>
              <a:buSzTx/>
              <a:buFontTx/>
              <a:buNone/>
            </a:pPr>
            <a:r>
              <a:rPr lang="en-US" sz="1200" i="1" dirty="0">
                <a:latin typeface="Arial" pitchFamily="34" charset="0"/>
                <a:cs typeface="Arial Unicode MS" pitchFamily="34" charset="-128"/>
              </a:rPr>
              <a:t>“The reaction from the team has just been phenomenal. They are beyond excited that they don’t have to lug all these binders around, that they have everything in one simple, easy-to-use tool.” </a:t>
            </a:r>
            <a:endParaRPr lang="en-US" sz="1200" i="1" dirty="0" smtClean="0">
              <a:latin typeface="Arial" pitchFamily="34" charset="0"/>
              <a:cs typeface="Arial Unicode MS" pitchFamily="34" charset="-128"/>
            </a:endParaRPr>
          </a:p>
          <a:p>
            <a:pPr algn="l" defTabSz="914400">
              <a:buClrTx/>
              <a:buSzTx/>
              <a:buFontTx/>
              <a:buNone/>
            </a:pPr>
            <a:r>
              <a:rPr lang="en-US" sz="1200" dirty="0">
                <a:latin typeface="Arial" pitchFamily="34" charset="0"/>
                <a:cs typeface="Arial Unicode MS" pitchFamily="34" charset="-128"/>
              </a:rPr>
              <a:t>—</a:t>
            </a:r>
            <a:r>
              <a:rPr lang="en-US" sz="1200" i="1" dirty="0" smtClean="0">
                <a:latin typeface="Arial" pitchFamily="34" charset="0"/>
                <a:cs typeface="Arial Unicode MS" pitchFamily="34" charset="-128"/>
              </a:rPr>
              <a:t>Heather </a:t>
            </a:r>
            <a:r>
              <a:rPr lang="en-US" sz="1200" i="1" dirty="0" err="1">
                <a:latin typeface="Arial" pitchFamily="34" charset="0"/>
                <a:cs typeface="Arial Unicode MS" pitchFamily="34" charset="-128"/>
              </a:rPr>
              <a:t>Eidenmiller</a:t>
            </a:r>
            <a:r>
              <a:rPr lang="en-US" sz="1200" i="1" dirty="0">
                <a:latin typeface="Arial" pitchFamily="34" charset="0"/>
                <a:cs typeface="Arial Unicode MS" pitchFamily="34" charset="-128"/>
              </a:rPr>
              <a:t>, director of brand development </a:t>
            </a:r>
          </a:p>
        </p:txBody>
      </p:sp>
      <p:pic>
        <p:nvPicPr>
          <p:cNvPr id="21" name="Picture 37" descr="SC-icon.jpg"/>
          <p:cNvPicPr>
            <a:picLocks noChangeAspect="1"/>
          </p:cNvPicPr>
          <p:nvPr/>
        </p:nvPicPr>
        <p:blipFill>
          <a:blip r:embed="rId3" cstate="print"/>
          <a:srcRect/>
          <a:stretch>
            <a:fillRect/>
          </a:stretch>
        </p:blipFill>
        <p:spPr bwMode="auto">
          <a:xfrm>
            <a:off x="7753350" y="152400"/>
            <a:ext cx="381000" cy="371475"/>
          </a:xfrm>
          <a:prstGeom prst="rect">
            <a:avLst/>
          </a:prstGeom>
          <a:noFill/>
          <a:ln w="9525">
            <a:noFill/>
            <a:miter lim="800000"/>
            <a:headEnd/>
            <a:tailEnd/>
          </a:ln>
        </p:spPr>
      </p:pic>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527" b="9816"/>
          <a:stretch/>
        </p:blipFill>
        <p:spPr bwMode="auto">
          <a:xfrm>
            <a:off x="3353942" y="1543049"/>
            <a:ext cx="5454109" cy="1905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9429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smtClean="0">
                <a:cs typeface="Arial Unicode MS" pitchFamily="34" charset="-128"/>
              </a:rPr>
              <a:t>BYTE </a:t>
            </a:r>
            <a:r>
              <a:rPr lang="en-US" sz="2400" b="1" dirty="0">
                <a:cs typeface="Arial Unicode MS" pitchFamily="34" charset="-128"/>
              </a:rPr>
              <a:t>– </a:t>
            </a:r>
            <a:r>
              <a:rPr lang="en-US" sz="2400" b="1" dirty="0" smtClean="0">
                <a:cs typeface="Arial Unicode MS" pitchFamily="34" charset="-128"/>
              </a:rPr>
              <a:t>The IBM BlueMix environment delivers scalable, cost-effective DevOps capabilities</a:t>
            </a:r>
            <a:endParaRPr lang="en-US" sz="2400" b="1" dirty="0">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a:p>
        </p:txBody>
      </p:sp>
      <p:sp>
        <p:nvSpPr>
          <p:cNvPr id="5124" name="Rectangle 4"/>
          <p:cNvSpPr>
            <a:spLocks noChangeArrowheads="1"/>
          </p:cNvSpPr>
          <p:nvPr/>
        </p:nvSpPr>
        <p:spPr bwMode="auto">
          <a:xfrm>
            <a:off x="3810000" y="4578857"/>
            <a:ext cx="5029200" cy="755143"/>
          </a:xfrm>
          <a:prstGeom prst="rect">
            <a:avLst/>
          </a:prstGeom>
          <a:noFill/>
          <a:ln w="21600">
            <a:noFill/>
            <a:round/>
            <a:headEnd/>
            <a:tailEnd/>
          </a:ln>
        </p:spPr>
        <p:txBody>
          <a:bodyPr wrap="square" lIns="0" tIns="0" rIns="0" bIns="46800">
            <a:spAutoFit/>
          </a:bodyP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smtClean="0">
                <a:cs typeface="Arial Unicode MS" pitchFamily="34" charset="-128"/>
              </a:rPr>
              <a:t>“I don’t have to be super technical… .This platform allows us to do real-time innovation.”</a:t>
            </a:r>
            <a:endParaRPr lang="en-US" sz="1600" i="1" dirty="0">
              <a:cs typeface="Arial Unicode MS" pitchFamily="34" charset="-128"/>
            </a:endParaRP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cs typeface="Arial Unicode MS" pitchFamily="34" charset="-128"/>
              </a:rPr>
              <a:t>—Mike Little, chief executive officer, BYTE</a:t>
            </a:r>
            <a:endParaRPr lang="en-US" sz="1600" dirty="0">
              <a:ea typeface="MS PGothic" pitchFamily="34" charset="-128"/>
            </a:endParaRPr>
          </a:p>
        </p:txBody>
      </p:sp>
      <p:sp>
        <p:nvSpPr>
          <p:cNvPr id="5125" name="Text Box 8"/>
          <p:cNvSpPr txBox="1">
            <a:spLocks noChangeArrowheads="1"/>
          </p:cNvSpPr>
          <p:nvPr/>
        </p:nvSpPr>
        <p:spPr bwMode="auto">
          <a:xfrm>
            <a:off x="6477000" y="306388"/>
            <a:ext cx="1713611"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Media and Entertainment</a:t>
            </a:r>
            <a:endParaRPr lang="en-US" sz="1200" dirty="0">
              <a:ea typeface="MS PGothic" pitchFamily="34" charset="-128"/>
            </a:endParaRPr>
          </a:p>
        </p:txBody>
      </p:sp>
      <p:sp>
        <p:nvSpPr>
          <p:cNvPr id="5127" name="Text Box 15"/>
          <p:cNvSpPr txBox="1">
            <a:spLocks noChangeArrowheads="1"/>
          </p:cNvSpPr>
          <p:nvPr/>
        </p:nvSpPr>
        <p:spPr bwMode="auto">
          <a:xfrm>
            <a:off x="265113" y="228600"/>
            <a:ext cx="1411287" cy="276999"/>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Software </a:t>
            </a:r>
            <a:endParaRPr lang="en-US" dirty="0">
              <a:cs typeface="Arial Unicode MS" pitchFamily="34" charset="-128"/>
            </a:endParaRPr>
          </a:p>
        </p:txBody>
      </p:sp>
      <p:sp>
        <p:nvSpPr>
          <p:cNvPr id="5134" name="Text Placeholder 87"/>
          <p:cNvSpPr>
            <a:spLocks/>
          </p:cNvSpPr>
          <p:nvPr/>
        </p:nvSpPr>
        <p:spPr bwMode="auto">
          <a:xfrm>
            <a:off x="228600" y="5257800"/>
            <a:ext cx="3581400" cy="10668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a:t>
            </a:r>
            <a:r>
              <a:rPr lang="en-US" sz="1400" b="1" dirty="0" smtClean="0">
                <a:latin typeface="Arial" pitchFamily="34" charset="0"/>
                <a:cs typeface="Arial Unicode MS" pitchFamily="34" charset="-128"/>
              </a:rPr>
              <a:t>components</a:t>
            </a:r>
            <a:endParaRPr lang="en-US" sz="1400" b="1" dirty="0">
              <a:latin typeface="Arial" pitchFamily="34" charset="0"/>
              <a:cs typeface="Arial Unicode MS" pitchFamily="34" charset="-128"/>
            </a:endParaRPr>
          </a:p>
          <a:p>
            <a:pPr marL="117475" indent="-117475" algn="l">
              <a:buFont typeface="Arial" pitchFamily="34" charset="0"/>
              <a:buChar char="•"/>
              <a:defRPr/>
            </a:pPr>
            <a:r>
              <a:rPr lang="en-US" sz="1200" dirty="0" smtClean="0">
                <a:latin typeface="Arial" pitchFamily="34" charset="0"/>
                <a:cs typeface="Arial Unicode MS" pitchFamily="34" charset="-128"/>
              </a:rPr>
              <a:t>IBM® BlueMix™</a:t>
            </a:r>
          </a:p>
          <a:p>
            <a:pPr marL="117475" indent="-117475" algn="l">
              <a:buFont typeface="Arial" pitchFamily="34" charset="0"/>
              <a:buChar char="•"/>
              <a:defRPr/>
            </a:pPr>
            <a:r>
              <a:rPr lang="en-US" sz="1200" dirty="0" smtClean="0">
                <a:latin typeface="Arial" pitchFamily="34" charset="0"/>
                <a:cs typeface="Arial Unicode MS" pitchFamily="34" charset="-128"/>
              </a:rPr>
              <a:t>IBM </a:t>
            </a:r>
            <a:r>
              <a:rPr lang="en-US" sz="1200" dirty="0" err="1" smtClean="0">
                <a:latin typeface="Arial" pitchFamily="34" charset="0"/>
                <a:cs typeface="Arial Unicode MS" pitchFamily="34" charset="-128"/>
              </a:rPr>
              <a:t>SmartCloud</a:t>
            </a:r>
            <a:r>
              <a:rPr lang="en-US" sz="1200" dirty="0" smtClean="0">
                <a:latin typeface="Arial" pitchFamily="34" charset="0"/>
                <a:cs typeface="Arial Unicode MS" pitchFamily="34" charset="-128"/>
              </a:rPr>
              <a:t>®</a:t>
            </a:r>
          </a:p>
          <a:p>
            <a:pPr marL="117475" indent="-117475" algn="l">
              <a:buFont typeface="Arial" pitchFamily="34" charset="0"/>
              <a:buChar char="•"/>
              <a:defRPr/>
            </a:pPr>
            <a:r>
              <a:rPr lang="en-US" sz="1200" dirty="0" smtClean="0">
                <a:latin typeface="Arial" pitchFamily="34" charset="0"/>
                <a:cs typeface="Arial Unicode MS" pitchFamily="34" charset="-128"/>
              </a:rPr>
              <a:t>IBM Mobile Quality Assurance</a:t>
            </a:r>
          </a:p>
        </p:txBody>
      </p:sp>
      <p:sp>
        <p:nvSpPr>
          <p:cNvPr id="5133" name="Rectangle 23"/>
          <p:cNvSpPr>
            <a:spLocks noChangeArrowheads="1"/>
          </p:cNvSpPr>
          <p:nvPr/>
        </p:nvSpPr>
        <p:spPr bwMode="auto">
          <a:xfrm>
            <a:off x="3810000" y="3710970"/>
            <a:ext cx="5029200" cy="784830"/>
          </a:xfrm>
          <a:prstGeom prst="rect">
            <a:avLst/>
          </a:prstGeom>
          <a:noFill/>
          <a:ln w="9525">
            <a:noFill/>
            <a:miter lim="800000"/>
            <a:headEnd/>
            <a:tailEnd/>
          </a:ln>
        </p:spPr>
        <p:txBody>
          <a:bodyPr wrap="square" lIns="0" tIns="0" rIns="0">
            <a:spAutoFit/>
          </a:bodyPr>
          <a:lstStyle/>
          <a:p>
            <a:pPr algn="l" defTabSz="914400">
              <a:buClrTx/>
              <a:buSzTx/>
            </a:pPr>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a:t>
            </a:r>
            <a:r>
              <a:rPr lang="en-US" sz="1200" dirty="0" smtClean="0"/>
              <a:t>The robust framework, runtime and services tools available through the IBM BlueMix </a:t>
            </a:r>
            <a:r>
              <a:rPr lang="en-US" sz="1200" dirty="0" smtClean="0">
                <a:solidFill>
                  <a:schemeClr val="tx1"/>
                </a:solidFill>
              </a:rPr>
              <a:t>environment help </a:t>
            </a:r>
            <a:r>
              <a:rPr lang="en-US" sz="1200" dirty="0" smtClean="0"/>
              <a:t>BYTE developers quickly </a:t>
            </a:r>
            <a:r>
              <a:rPr lang="en-US" sz="1200" dirty="0" smtClean="0">
                <a:solidFill>
                  <a:schemeClr val="tx1"/>
                </a:solidFill>
              </a:rPr>
              <a:t>modify the company’s </a:t>
            </a:r>
            <a:r>
              <a:rPr lang="en-US" sz="1200" dirty="0" smtClean="0"/>
              <a:t>app when needed, as well as prototype and test new solutions and manage restaurant-specific data-reporting tools.</a:t>
            </a:r>
            <a:endParaRPr lang="en-US" sz="1200" dirty="0">
              <a:solidFill>
                <a:schemeClr val="tx1"/>
              </a:solidFill>
              <a:ea typeface="MS PGothic" pitchFamily="34" charset="-128"/>
              <a:cs typeface="Arial Unicode MS" pitchFamily="34" charset="-128"/>
            </a:endParaRPr>
          </a:p>
        </p:txBody>
      </p:sp>
      <p:sp>
        <p:nvSpPr>
          <p:cNvPr id="2" name="Text Box 3"/>
          <p:cNvSpPr txBox="1">
            <a:spLocks noChangeArrowheads="1"/>
          </p:cNvSpPr>
          <p:nvPr/>
        </p:nvSpPr>
        <p:spPr bwMode="auto">
          <a:xfrm>
            <a:off x="212725" y="2746375"/>
            <a:ext cx="32162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7FBA00"/>
                </a:solidFill>
                <a:cs typeface="Arial Unicode MS" pitchFamily="34" charset="-128"/>
              </a:rPr>
              <a:t>Speeds time to market</a:t>
            </a:r>
            <a:endParaRPr lang="en-US" b="1" dirty="0">
              <a:solidFill>
                <a:srgbClr val="7FBA00"/>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with cloud-based infrastructure and services capabilities </a:t>
            </a:r>
            <a:endParaRPr lang="en-US" sz="1400" dirty="0">
              <a:solidFill>
                <a:srgbClr val="5F5D5E"/>
              </a:solidFill>
              <a:ea typeface="MS PGothic" pitchFamily="34" charset="-128"/>
            </a:endParaRPr>
          </a:p>
        </p:txBody>
      </p:sp>
      <p:sp>
        <p:nvSpPr>
          <p:cNvPr id="5135" name="Rectangle 7"/>
          <p:cNvSpPr>
            <a:spLocks noChangeArrowheads="1"/>
          </p:cNvSpPr>
          <p:nvPr/>
        </p:nvSpPr>
        <p:spPr bwMode="auto">
          <a:xfrm>
            <a:off x="212725" y="38100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99B5"/>
                </a:solidFill>
                <a:cs typeface="Arial Unicode MS" pitchFamily="34" charset="-128"/>
              </a:rPr>
              <a:t>Reduces capital expense</a:t>
            </a:r>
            <a:endParaRPr lang="en-US" b="1" dirty="0">
              <a:solidFill>
                <a:srgbClr val="0099B5"/>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using a plethora of readily available applications and services </a:t>
            </a:r>
            <a:endParaRPr lang="en-US" sz="1400" dirty="0">
              <a:solidFill>
                <a:srgbClr val="5F5D5E"/>
              </a:solidFill>
              <a:cs typeface="Arial Unicode MS" pitchFamily="34" charset="-128"/>
            </a:endParaRPr>
          </a:p>
        </p:txBody>
      </p:sp>
      <p:sp>
        <p:nvSpPr>
          <p:cNvPr id="5137" name="Rectangle 5"/>
          <p:cNvSpPr>
            <a:spLocks noChangeArrowheads="1"/>
          </p:cNvSpPr>
          <p:nvPr/>
        </p:nvSpPr>
        <p:spPr bwMode="auto">
          <a:xfrm>
            <a:off x="212725" y="1676400"/>
            <a:ext cx="31400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Decreases complexity</a:t>
            </a:r>
            <a:endParaRPr lang="en-US" b="1" dirty="0">
              <a:solidFill>
                <a:srgbClr val="FF9933"/>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with a scalable, plug-and-play DevOps environment</a:t>
            </a:r>
            <a:endParaRPr lang="en-US" sz="1400" dirty="0">
              <a:solidFill>
                <a:srgbClr val="5F5D5E"/>
              </a:solidFill>
              <a:cs typeface="Arial Unicode MS" pitchFamily="34" charset="-128"/>
            </a:endParaRPr>
          </a:p>
        </p:txBody>
      </p:sp>
      <p:pic>
        <p:nvPicPr>
          <p:cNvPr id="16" name="Picture 15" descr="dining3.jpg"/>
          <p:cNvPicPr>
            <a:picLocks noChangeAspect="1"/>
          </p:cNvPicPr>
          <p:nvPr/>
        </p:nvPicPr>
        <p:blipFill>
          <a:blip r:embed="rId3" cstate="print"/>
          <a:srcRect t="35623" b="32316"/>
          <a:stretch>
            <a:fillRect/>
          </a:stretch>
        </p:blipFill>
        <p:spPr>
          <a:xfrm>
            <a:off x="3810000" y="1589567"/>
            <a:ext cx="5029200" cy="2057400"/>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7239000" y="5562600"/>
            <a:ext cx="1092536" cy="937347"/>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5" y="685800"/>
            <a:ext cx="8580438" cy="823913"/>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smtClean="0">
                <a:cs typeface="Arial Unicode MS" pitchFamily="34" charset="-128"/>
              </a:rPr>
              <a:t>eyeQ – Accelerates development and delivery with open source, cloud-based IBM Bluemix platform</a:t>
            </a:r>
            <a:endParaRPr lang="en-US" sz="2400" b="1" dirty="0">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p:spPr>
        <p:txBody>
          <a:bodyPr/>
          <a:lstStyle/>
          <a:p>
            <a:endParaRPr lang="en-US" dirty="0"/>
          </a:p>
        </p:txBody>
      </p:sp>
      <p:sp>
        <p:nvSpPr>
          <p:cNvPr id="5124" name="Rectangle 4"/>
          <p:cNvSpPr>
            <a:spLocks noChangeArrowheads="1"/>
          </p:cNvSpPr>
          <p:nvPr/>
        </p:nvSpPr>
        <p:spPr bwMode="auto">
          <a:xfrm>
            <a:off x="3788734" y="4637436"/>
            <a:ext cx="4974266" cy="1001364"/>
          </a:xfrm>
          <a:prstGeom prst="rect">
            <a:avLst/>
          </a:prstGeom>
          <a:noFill/>
          <a:ln w="21600">
            <a:noFill/>
            <a:round/>
            <a:headEnd/>
            <a:tailEnd/>
          </a:ln>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smtClean="0">
                <a:cs typeface="Arial Unicode MS" pitchFamily="34" charset="-128"/>
              </a:rPr>
              <a:t>“[With the Bluemix platform], the hours previously spent on IT support are focused on the development  of our product.” </a:t>
            </a:r>
            <a:endParaRPr lang="en-US" sz="1600" i="1" dirty="0">
              <a:cs typeface="Arial Unicode MS" pitchFamily="34" charset="-128"/>
            </a:endParaRP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cs typeface="Arial Unicode MS" pitchFamily="34" charset="-128"/>
              </a:rPr>
              <a:t>—Michael Garel, chief executive officer, eyeQ</a:t>
            </a:r>
            <a:endParaRPr lang="en-US" sz="1600" dirty="0">
              <a:ea typeface="MS PGothic" pitchFamily="34" charset="-128"/>
            </a:endParaRPr>
          </a:p>
        </p:txBody>
      </p:sp>
      <p:sp>
        <p:nvSpPr>
          <p:cNvPr id="5125" name="Text Box 8"/>
          <p:cNvSpPr txBox="1">
            <a:spLocks noChangeArrowheads="1"/>
          </p:cNvSpPr>
          <p:nvPr/>
        </p:nvSpPr>
        <p:spPr bwMode="auto">
          <a:xfrm>
            <a:off x="7391400" y="306388"/>
            <a:ext cx="391133" cy="184666"/>
          </a:xfrm>
          <a:prstGeom prst="rect">
            <a:avLst/>
          </a:prstGeom>
          <a:noFill/>
          <a:ln w="21590">
            <a:noFill/>
            <a:round/>
            <a:headEnd/>
            <a:tailEnd/>
          </a:ln>
        </p:spPr>
        <p:txBody>
          <a:bodyPr wrap="non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ea typeface="MS PGothic" pitchFamily="34" charset="-128"/>
              </a:rPr>
              <a:t>Retail</a:t>
            </a:r>
            <a:endParaRPr lang="en-US" sz="1200" dirty="0">
              <a:ea typeface="MS PGothic" pitchFamily="34" charset="-128"/>
            </a:endParaRPr>
          </a:p>
        </p:txBody>
      </p:sp>
      <p:sp>
        <p:nvSpPr>
          <p:cNvPr id="5127" name="Text Box 15"/>
          <p:cNvSpPr txBox="1">
            <a:spLocks noChangeArrowheads="1"/>
          </p:cNvSpPr>
          <p:nvPr/>
        </p:nvSpPr>
        <p:spPr bwMode="auto">
          <a:xfrm>
            <a:off x="265113" y="228600"/>
            <a:ext cx="1411287" cy="276999"/>
          </a:xfrm>
          <a:prstGeom prst="rect">
            <a:avLst/>
          </a:prstGeom>
          <a:noFill/>
          <a:ln w="21590">
            <a:noFill/>
            <a:round/>
            <a:headEnd/>
            <a:tailEnd/>
          </a:ln>
        </p:spPr>
        <p:txBody>
          <a:bodyPr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Software</a:t>
            </a:r>
            <a:endParaRPr lang="en-US" dirty="0">
              <a:cs typeface="Arial Unicode MS" pitchFamily="34" charset="-128"/>
            </a:endParaRPr>
          </a:p>
        </p:txBody>
      </p:sp>
      <p:sp>
        <p:nvSpPr>
          <p:cNvPr id="5134" name="Text Placeholder 87"/>
          <p:cNvSpPr>
            <a:spLocks/>
          </p:cNvSpPr>
          <p:nvPr/>
        </p:nvSpPr>
        <p:spPr bwMode="auto">
          <a:xfrm>
            <a:off x="228600" y="5838825"/>
            <a:ext cx="3581400" cy="533400"/>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tabLst>
                <a:tab pos="457200" algn="l"/>
              </a:tabLst>
              <a:defRPr/>
            </a:pPr>
            <a:r>
              <a:rPr lang="en-US" sz="1400" b="1" dirty="0">
                <a:latin typeface="Arial" pitchFamily="34" charset="0"/>
                <a:cs typeface="Arial Unicode MS" pitchFamily="34" charset="-128"/>
              </a:rPr>
              <a:t>Solution </a:t>
            </a:r>
            <a:r>
              <a:rPr lang="en-US" sz="1400" b="1" dirty="0" smtClean="0">
                <a:latin typeface="Arial" pitchFamily="34" charset="0"/>
                <a:cs typeface="Arial Unicode MS" pitchFamily="34" charset="-128"/>
              </a:rPr>
              <a:t>component</a:t>
            </a:r>
            <a:endParaRPr lang="en-US" sz="1400" b="1" dirty="0">
              <a:latin typeface="Arial" pitchFamily="34" charset="0"/>
              <a:cs typeface="Arial Unicode MS" pitchFamily="34" charset="-128"/>
            </a:endParaRPr>
          </a:p>
          <a:p>
            <a:pPr marL="117475" indent="-117475" algn="l">
              <a:buFont typeface="Arial" pitchFamily="34" charset="0"/>
              <a:buChar char="•"/>
              <a:defRPr/>
            </a:pPr>
            <a:r>
              <a:rPr lang="en-US" sz="1200" dirty="0" smtClean="0">
                <a:latin typeface="Arial" pitchFamily="34" charset="0"/>
                <a:cs typeface="Arial Unicode MS" pitchFamily="34" charset="-128"/>
              </a:rPr>
              <a:t>IBM</a:t>
            </a:r>
            <a:r>
              <a:rPr lang="en-US" sz="1200" baseline="30000" dirty="0" smtClean="0">
                <a:latin typeface="Arial" pitchFamily="34" charset="0"/>
                <a:cs typeface="Arial Unicode MS" pitchFamily="34" charset="-128"/>
              </a:rPr>
              <a:t>®</a:t>
            </a:r>
            <a:r>
              <a:rPr lang="en-US" sz="1200" dirty="0" smtClean="0">
                <a:latin typeface="Arial" pitchFamily="34" charset="0"/>
                <a:cs typeface="Arial Unicode MS" pitchFamily="34" charset="-128"/>
              </a:rPr>
              <a:t> Bluemix</a:t>
            </a:r>
            <a:r>
              <a:rPr lang="en-US" sz="1200" baseline="30000" dirty="0" smtClean="0">
                <a:latin typeface="Arial" pitchFamily="34" charset="0"/>
                <a:cs typeface="Arial Unicode MS" pitchFamily="34" charset="-128"/>
              </a:rPr>
              <a:t>™</a:t>
            </a:r>
            <a:endParaRPr lang="en-US" sz="1200" baseline="30000" dirty="0">
              <a:latin typeface="Arial" pitchFamily="34" charset="0"/>
              <a:cs typeface="Arial Unicode MS" pitchFamily="34" charset="-128"/>
            </a:endParaRPr>
          </a:p>
        </p:txBody>
      </p:sp>
      <p:sp>
        <p:nvSpPr>
          <p:cNvPr id="5131" name="Rectangle 24"/>
          <p:cNvSpPr>
            <a:spLocks noChangeArrowheads="1"/>
          </p:cNvSpPr>
          <p:nvPr/>
        </p:nvSpPr>
        <p:spPr bwMode="auto">
          <a:xfrm>
            <a:off x="6565602" y="6567488"/>
            <a:ext cx="2255838" cy="214312"/>
          </a:xfrm>
          <a:prstGeom prst="rect">
            <a:avLst/>
          </a:prstGeom>
          <a:noFill/>
          <a:ln w="9525">
            <a:noFill/>
            <a:miter lim="800000"/>
            <a:headEnd/>
            <a:tailEnd/>
          </a:ln>
        </p:spPr>
        <p:txBody>
          <a:bodyPr tIns="46038" bIns="46038" anchor="b"/>
          <a:lstStyle/>
          <a:p>
            <a:pPr marL="400050" indent="-400050" algn="r" defTabSz="914400" eaLnBrk="0" hangingPunct="0">
              <a:buClrTx/>
              <a:buSzTx/>
              <a:buFontTx/>
              <a:buNone/>
            </a:pPr>
            <a:r>
              <a:rPr lang="en-US" sz="800" dirty="0" smtClean="0">
                <a:solidFill>
                  <a:schemeClr val="tx1"/>
                </a:solidFill>
                <a:cs typeface="Arial Unicode MS" pitchFamily="34" charset="-128"/>
              </a:rPr>
              <a:t>SWP14114USEN-00</a:t>
            </a:r>
            <a:endParaRPr lang="en-US" sz="800" dirty="0">
              <a:solidFill>
                <a:schemeClr val="tx1"/>
              </a:solidFill>
              <a:cs typeface="Arial Unicode MS" pitchFamily="34" charset="-128"/>
            </a:endParaRPr>
          </a:p>
        </p:txBody>
      </p:sp>
      <p:sp>
        <p:nvSpPr>
          <p:cNvPr id="5133" name="Rectangle 23"/>
          <p:cNvSpPr>
            <a:spLocks noChangeArrowheads="1"/>
          </p:cNvSpPr>
          <p:nvPr/>
        </p:nvSpPr>
        <p:spPr bwMode="auto">
          <a:xfrm>
            <a:off x="3799367" y="3352800"/>
            <a:ext cx="4956225" cy="1154162"/>
          </a:xfrm>
          <a:prstGeom prst="rect">
            <a:avLst/>
          </a:prstGeom>
          <a:noFill/>
          <a:ln w="9525">
            <a:noFill/>
            <a:miter lim="800000"/>
            <a:headEnd/>
            <a:tailEnd/>
          </a:ln>
        </p:spPr>
        <p:txBody>
          <a:bodyPr wrap="square" lIns="0" tIns="0" rIns="0">
            <a:spAutoFit/>
          </a:bodyPr>
          <a:lstStyle/>
          <a:p>
            <a:pPr algn="l" defTabSz="914400">
              <a:buClrTx/>
              <a:buSzTx/>
              <a:buFontTx/>
              <a:buNone/>
            </a:pPr>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a:t>
            </a:r>
            <a:r>
              <a:rPr lang="en-US" sz="1200" dirty="0" smtClean="0">
                <a:ea typeface="MS PGothic" pitchFamily="34" charset="-128"/>
                <a:cs typeface="Arial Unicode MS" pitchFamily="34" charset="-128"/>
              </a:rPr>
              <a:t>eyeQ needed a cloud-platform that reduced IT infrastructure management time. The easy-to-deploy, cloud-based IBM Bluemix platform eliminated infrastructure maintenance and transformed eyeQ’s solution design capabilities. Using the platform’s plethora of IBM, open source and third-party tools, developers quickly respond to client needs for the growing business. </a:t>
            </a:r>
            <a:endParaRPr lang="en-US" sz="1200" dirty="0">
              <a:solidFill>
                <a:schemeClr val="tx1"/>
              </a:solidFill>
              <a:ea typeface="MS PGothic" pitchFamily="34" charset="-128"/>
              <a:cs typeface="Arial Unicode MS" pitchFamily="34" charset="-128"/>
            </a:endParaRPr>
          </a:p>
        </p:txBody>
      </p:sp>
      <p:sp>
        <p:nvSpPr>
          <p:cNvPr id="2" name="Text Box 3"/>
          <p:cNvSpPr txBox="1">
            <a:spLocks noChangeArrowheads="1"/>
          </p:cNvSpPr>
          <p:nvPr/>
        </p:nvSpPr>
        <p:spPr bwMode="auto">
          <a:xfrm>
            <a:off x="212725" y="3060700"/>
            <a:ext cx="3216275" cy="835025"/>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7FBA00"/>
                </a:solidFill>
                <a:cs typeface="Arial Unicode MS" pitchFamily="34" charset="-128"/>
              </a:rPr>
              <a:t>Reduces time to market</a:t>
            </a:r>
            <a:endParaRPr lang="en-US" b="1" dirty="0">
              <a:solidFill>
                <a:srgbClr val="7FBA00"/>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because developers focus on coding instead of infrastructure maintenance</a:t>
            </a:r>
            <a:endParaRPr lang="en-US" sz="1400" dirty="0">
              <a:solidFill>
                <a:srgbClr val="5F5D5E"/>
              </a:solidFill>
              <a:ea typeface="MS PGothic" pitchFamily="34" charset="-128"/>
            </a:endParaRPr>
          </a:p>
        </p:txBody>
      </p:sp>
      <p:sp>
        <p:nvSpPr>
          <p:cNvPr id="5135" name="Rectangle 7"/>
          <p:cNvSpPr>
            <a:spLocks noChangeArrowheads="1"/>
          </p:cNvSpPr>
          <p:nvPr/>
        </p:nvSpPr>
        <p:spPr bwMode="auto">
          <a:xfrm>
            <a:off x="212725" y="40386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99B5"/>
                </a:solidFill>
                <a:cs typeface="Arial Unicode MS" pitchFamily="34" charset="-128"/>
              </a:rPr>
              <a:t>Promotes rapid growth</a:t>
            </a:r>
            <a:endParaRPr lang="en-US" b="1" dirty="0">
              <a:solidFill>
                <a:srgbClr val="0099B5"/>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and gives the small IT team flexibility to adapt to new client deliverables </a:t>
            </a:r>
            <a:endParaRPr lang="en-US" sz="1400" dirty="0">
              <a:solidFill>
                <a:srgbClr val="5F5D5E"/>
              </a:solidFill>
              <a:cs typeface="Arial Unicode MS" pitchFamily="34" charset="-128"/>
            </a:endParaRPr>
          </a:p>
        </p:txBody>
      </p:sp>
      <p:sp>
        <p:nvSpPr>
          <p:cNvPr id="5137" name="Rectangle 5"/>
          <p:cNvSpPr>
            <a:spLocks noChangeArrowheads="1"/>
          </p:cNvSpPr>
          <p:nvPr/>
        </p:nvSpPr>
        <p:spPr bwMode="auto">
          <a:xfrm>
            <a:off x="212725" y="1676400"/>
            <a:ext cx="3216275" cy="838200"/>
          </a:xfrm>
          <a:prstGeom prst="rect">
            <a:avLst/>
          </a:prstGeom>
          <a:noFill/>
          <a:ln w="21600">
            <a:noFill/>
            <a:round/>
            <a:headEnd/>
            <a:tailEnd/>
          </a:ln>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Speeds development</a:t>
            </a:r>
            <a:endParaRPr lang="en-US" b="1" dirty="0">
              <a:solidFill>
                <a:srgbClr val="FF9933"/>
              </a:solidFill>
              <a:cs typeface="Arial Unicode MS" pitchFamily="34" charset="-128"/>
            </a:endParaRP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5F5D5E"/>
                </a:solidFill>
                <a:cs typeface="Arial Unicode MS" pitchFamily="34" charset="-128"/>
              </a:rPr>
              <a:t>with a resource-rich IBM</a:t>
            </a:r>
            <a:r>
              <a:rPr lang="en-US" sz="1400" baseline="30000" dirty="0" smtClean="0">
                <a:solidFill>
                  <a:srgbClr val="5F5D5E"/>
                </a:solidFill>
                <a:cs typeface="Arial Unicode MS" pitchFamily="34" charset="-128"/>
              </a:rPr>
              <a:t>®</a:t>
            </a:r>
            <a:r>
              <a:rPr lang="en-US" sz="1400" dirty="0" smtClean="0">
                <a:solidFill>
                  <a:srgbClr val="5F5D5E"/>
                </a:solidFill>
                <a:cs typeface="Arial Unicode MS" pitchFamily="34" charset="-128"/>
              </a:rPr>
              <a:t> Bluemix</a:t>
            </a:r>
            <a:r>
              <a:rPr lang="en-US" sz="1400" baseline="30000" dirty="0" smtClean="0">
                <a:solidFill>
                  <a:srgbClr val="5F5D5E"/>
                </a:solidFill>
                <a:cs typeface="Arial Unicode MS" pitchFamily="34" charset="-128"/>
              </a:rPr>
              <a:t>™</a:t>
            </a:r>
            <a:r>
              <a:rPr lang="en-US" sz="1400" dirty="0" smtClean="0">
                <a:solidFill>
                  <a:srgbClr val="5F5D5E"/>
                </a:solidFill>
                <a:cs typeface="Arial Unicode MS" pitchFamily="34" charset="-128"/>
              </a:rPr>
              <a:t> catalog of apps, application programming interfaces (APIs) and software development kits (SDKs) </a:t>
            </a:r>
            <a:endParaRPr lang="en-US" sz="1400" dirty="0">
              <a:solidFill>
                <a:srgbClr val="5F5D5E"/>
              </a:solidFill>
              <a:cs typeface="Arial Unicode MS" pitchFamily="34" charset="-128"/>
            </a:endParaRPr>
          </a:p>
        </p:txBody>
      </p:sp>
      <p:pic>
        <p:nvPicPr>
          <p:cNvPr id="1026" name="Picture 2"/>
          <p:cNvPicPr>
            <a:picLocks noChangeAspect="1" noChangeArrowheads="1"/>
          </p:cNvPicPr>
          <p:nvPr/>
        </p:nvPicPr>
        <p:blipFill>
          <a:blip r:embed="rId3" cstate="print"/>
          <a:srcRect/>
          <a:stretch>
            <a:fillRect/>
          </a:stretch>
        </p:blipFill>
        <p:spPr bwMode="auto">
          <a:xfrm>
            <a:off x="7465831" y="5715000"/>
            <a:ext cx="1400175" cy="828675"/>
          </a:xfrm>
          <a:prstGeom prst="rect">
            <a:avLst/>
          </a:prstGeom>
          <a:noFill/>
          <a:ln w="9525">
            <a:noFill/>
            <a:miter lim="800000"/>
            <a:headEnd/>
            <a:tailEnd/>
          </a:ln>
          <a:effectLst/>
        </p:spPr>
      </p:pic>
      <p:pic>
        <p:nvPicPr>
          <p:cNvPr id="15" name="Picture 14" descr="90291601.jpg"/>
          <p:cNvPicPr>
            <a:picLocks noChangeAspect="1"/>
          </p:cNvPicPr>
          <p:nvPr/>
        </p:nvPicPr>
        <p:blipFill>
          <a:blip r:embed="rId4" cstate="print"/>
          <a:srcRect t="4686" r="1562" b="43763"/>
          <a:stretch>
            <a:fillRect/>
          </a:stretch>
        </p:blipFill>
        <p:spPr>
          <a:xfrm>
            <a:off x="3810000" y="1600200"/>
            <a:ext cx="4800600" cy="16764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4" y="685800"/>
            <a:ext cx="8855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sz="2200" dirty="0">
                <a:cs typeface="Arial Unicode MS" pitchFamily="34" charset="-128"/>
              </a:rPr>
              <a:t>IBM CIO Office – Designs and delivers higher quality code faster and at lower cost with the IBM </a:t>
            </a:r>
            <a:r>
              <a:rPr lang="en-US" sz="2200" dirty="0" err="1">
                <a:cs typeface="Arial Unicode MS" pitchFamily="34" charset="-128"/>
              </a:rPr>
              <a:t>MobileFirst</a:t>
            </a:r>
            <a:r>
              <a:rPr lang="en-US" sz="2200" dirty="0">
                <a:cs typeface="Arial Unicode MS" pitchFamily="34" charset="-128"/>
              </a:rPr>
              <a:t> </a:t>
            </a:r>
            <a:r>
              <a:rPr lang="en-US" sz="2200" dirty="0" smtClean="0">
                <a:cs typeface="Arial Unicode MS" pitchFamily="34" charset="-128"/>
              </a:rPr>
              <a:t>platform and IBM </a:t>
            </a:r>
            <a:r>
              <a:rPr lang="en-US" sz="2200" dirty="0" err="1" smtClean="0">
                <a:cs typeface="Arial Unicode MS" pitchFamily="34" charset="-128"/>
              </a:rPr>
              <a:t>Bluemix</a:t>
            </a:r>
            <a:endParaRPr lang="en-US" sz="2200" dirty="0">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124" name="Rectangle 4"/>
          <p:cNvSpPr>
            <a:spLocks noChangeArrowheads="1"/>
          </p:cNvSpPr>
          <p:nvPr/>
        </p:nvSpPr>
        <p:spPr bwMode="auto">
          <a:xfrm>
            <a:off x="3789363" y="4587875"/>
            <a:ext cx="4953000" cy="1001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0" tIns="0" rIns="0" bIns="46800">
            <a:spAutoFit/>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smtClean="0">
                <a:cs typeface="Arial Unicode MS" pitchFamily="34" charset="-128"/>
              </a:rPr>
              <a:t>“It’s far easier for an enterprise developer to create an enterprise-grade application if the right components, design patterns and code examples are there</a:t>
            </a:r>
            <a:r>
              <a:rPr lang="en-US" sz="1600" i="1" dirty="0">
                <a:cs typeface="Arial Unicode MS" pitchFamily="34" charset="-128"/>
              </a:rPr>
              <a:t>.</a:t>
            </a:r>
            <a:r>
              <a:rPr lang="en-US" sz="1600" i="1" dirty="0" smtClean="0">
                <a:cs typeface="Arial Unicode MS" pitchFamily="34" charset="-128"/>
              </a:rPr>
              <a:t>” </a:t>
            </a:r>
            <a:r>
              <a:rPr lang="en-US" sz="1400" i="1" dirty="0" smtClean="0">
                <a:cs typeface="Arial Unicode MS" pitchFamily="34" charset="-128"/>
              </a:rPr>
              <a:t>—Bill </a:t>
            </a:r>
            <a:r>
              <a:rPr lang="en-US" sz="1400" i="1" dirty="0" err="1" smtClean="0">
                <a:cs typeface="Arial Unicode MS" pitchFamily="34" charset="-128"/>
              </a:rPr>
              <a:t>Bodin</a:t>
            </a:r>
            <a:r>
              <a:rPr lang="en-US" sz="1400" i="1" dirty="0" smtClean="0">
                <a:cs typeface="Arial Unicode MS" pitchFamily="34" charset="-128"/>
              </a:rPr>
              <a:t>, chief technology officer for mobile, IBM</a:t>
            </a:r>
            <a:endParaRPr lang="en-US" sz="1600" dirty="0">
              <a:ea typeface="MS PGothic" pitchFamily="34" charset="-128"/>
            </a:endParaRPr>
          </a:p>
        </p:txBody>
      </p:sp>
      <p:sp>
        <p:nvSpPr>
          <p:cNvPr id="5125" name="Text Box 8"/>
          <p:cNvSpPr txBox="1">
            <a:spLocks noChangeArrowheads="1"/>
          </p:cNvSpPr>
          <p:nvPr/>
        </p:nvSpPr>
        <p:spPr bwMode="auto">
          <a:xfrm>
            <a:off x="6680200" y="409575"/>
            <a:ext cx="87471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590">
                <a:solidFill>
                  <a:srgbClr val="000000"/>
                </a:solidFill>
                <a:round/>
                <a:headEnd/>
                <a:tailEnd/>
              </a14:hiddenLine>
            </a:ext>
          </a:extLst>
        </p:spPr>
        <p:txBody>
          <a:bodyPr wrap="none" lIns="0" tIns="0" rIns="0" bIns="0">
            <a:spAutoFit/>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sz="800">
                <a:ea typeface="MS PGothic" pitchFamily="34" charset="-128"/>
              </a:rPr>
              <a:t>Computer Services</a:t>
            </a:r>
          </a:p>
        </p:txBody>
      </p:sp>
      <p:sp>
        <p:nvSpPr>
          <p:cNvPr id="5126" name="Text Box 15"/>
          <p:cNvSpPr txBox="1">
            <a:spLocks noChangeArrowheads="1"/>
          </p:cNvSpPr>
          <p:nvPr/>
        </p:nvSpPr>
        <p:spPr bwMode="auto">
          <a:xfrm>
            <a:off x="265113" y="409575"/>
            <a:ext cx="1411287"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590">
                <a:solidFill>
                  <a:srgbClr val="000000"/>
                </a:solidFill>
                <a:round/>
                <a:headEnd/>
                <a:tailEnd/>
              </a14:hiddenLine>
            </a:ext>
          </a:extLst>
        </p:spPr>
        <p:txBody>
          <a:bodyPr lIns="0" tIns="0" rIns="0" bIns="0">
            <a:spAutoFit/>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sz="800">
                <a:cs typeface="Arial Unicode MS" pitchFamily="34" charset="-128"/>
              </a:rPr>
              <a:t>IBM Systems</a:t>
            </a:r>
          </a:p>
        </p:txBody>
      </p:sp>
      <p:sp>
        <p:nvSpPr>
          <p:cNvPr id="5128" name="Rectangle 23"/>
          <p:cNvSpPr>
            <a:spLocks noChangeArrowheads="1"/>
          </p:cNvSpPr>
          <p:nvPr/>
        </p:nvSpPr>
        <p:spPr bwMode="auto">
          <a:xfrm>
            <a:off x="3798888" y="3352800"/>
            <a:ext cx="4956175" cy="11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p>
            <a:pPr algn="l" defTabSz="914400"/>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Faced with set deployment windows that occurred four times a year on average, the IBM CIO Office wanted to institute a more agile application framework that would better support mobile devices and enable day-to-day code updates. Now CIO Office developers can access a library or existing code patterns to quickly create derivative applications that readily comply with corporate guidelines.</a:t>
            </a:r>
          </a:p>
        </p:txBody>
      </p:sp>
      <p:sp>
        <p:nvSpPr>
          <p:cNvPr id="5129" name="Text Box 3"/>
          <p:cNvSpPr txBox="1">
            <a:spLocks noChangeArrowheads="1"/>
          </p:cNvSpPr>
          <p:nvPr/>
        </p:nvSpPr>
        <p:spPr bwMode="auto">
          <a:xfrm>
            <a:off x="212725" y="2746375"/>
            <a:ext cx="32162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b="1">
                <a:solidFill>
                  <a:srgbClr val="7FBA00"/>
                </a:solidFill>
                <a:cs typeface="Arial Unicode MS" pitchFamily="34" charset="-128"/>
              </a:rPr>
              <a:t>Cuts deployment timelines</a:t>
            </a:r>
          </a:p>
          <a:p>
            <a:pPr algn="l" eaLnBrk="1" hangingPunct="1">
              <a:buClrTx/>
              <a:buFontTx/>
              <a:buNone/>
            </a:pPr>
            <a:r>
              <a:rPr lang="en-US" sz="1400">
                <a:solidFill>
                  <a:schemeClr val="tx1"/>
                </a:solidFill>
                <a:cs typeface="Arial Unicode MS" pitchFamily="34" charset="-128"/>
              </a:rPr>
              <a:t>delivering new systems and correcting known issues more quickly</a:t>
            </a:r>
            <a:endParaRPr lang="en-US" sz="1400">
              <a:solidFill>
                <a:schemeClr val="tx1"/>
              </a:solidFill>
              <a:ea typeface="MS PGothic" pitchFamily="34" charset="-128"/>
            </a:endParaRPr>
          </a:p>
        </p:txBody>
      </p:sp>
      <p:sp>
        <p:nvSpPr>
          <p:cNvPr id="5130" name="Rectangle 7"/>
          <p:cNvSpPr>
            <a:spLocks noChangeArrowheads="1"/>
          </p:cNvSpPr>
          <p:nvPr/>
        </p:nvSpPr>
        <p:spPr bwMode="auto">
          <a:xfrm>
            <a:off x="212725" y="3810000"/>
            <a:ext cx="3216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a:solidFill>
                  <a:srgbClr val="0099B5"/>
                </a:solidFill>
                <a:cs typeface="Arial Unicode MS" pitchFamily="34" charset="-128"/>
              </a:rPr>
              <a:t>Streamlines development</a:t>
            </a:r>
          </a:p>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chemeClr val="tx1"/>
                </a:solidFill>
                <a:cs typeface="Arial Unicode MS" pitchFamily="34" charset="-128"/>
              </a:rPr>
              <a:t>increasing the efficiency of design staff and reining in overall costs</a:t>
            </a:r>
          </a:p>
        </p:txBody>
      </p:sp>
      <p:sp>
        <p:nvSpPr>
          <p:cNvPr id="5131" name="Rectangle 5"/>
          <p:cNvSpPr>
            <a:spLocks noChangeArrowheads="1"/>
          </p:cNvSpPr>
          <p:nvPr/>
        </p:nvSpPr>
        <p:spPr bwMode="auto">
          <a:xfrm>
            <a:off x="212725" y="1676400"/>
            <a:ext cx="3216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rgbClr val="FF9933"/>
                </a:solidFill>
                <a:cs typeface="Arial Unicode MS" pitchFamily="34" charset="-128"/>
              </a:rPr>
              <a:t>~90% fewer code errors</a:t>
            </a:r>
          </a:p>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chemeClr val="tx1"/>
                </a:solidFill>
                <a:cs typeface="Arial Unicode MS" pitchFamily="34" charset="-128"/>
              </a:rPr>
              <a:t>for mobile-enabled applications, according to current estimates</a:t>
            </a:r>
          </a:p>
        </p:txBody>
      </p:sp>
      <p:sp>
        <p:nvSpPr>
          <p:cNvPr id="18" name="Text Placeholder 87"/>
          <p:cNvSpPr>
            <a:spLocks/>
          </p:cNvSpPr>
          <p:nvPr/>
        </p:nvSpPr>
        <p:spPr bwMode="auto">
          <a:xfrm>
            <a:off x="217488" y="5176838"/>
            <a:ext cx="3238500" cy="1071562"/>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buFont typeface="Times New Roman" pitchFamily="18" charset="0"/>
              <a:buNone/>
              <a:tabLst>
                <a:tab pos="457200" algn="l"/>
              </a:tabLst>
              <a:defRPr/>
            </a:pPr>
            <a:r>
              <a:rPr lang="en-US" sz="1400" b="1" dirty="0">
                <a:cs typeface="Arial Unicode MS" pitchFamily="34" charset="-128"/>
              </a:rPr>
              <a:t>Solution </a:t>
            </a:r>
            <a:r>
              <a:rPr lang="en-US" sz="1400" b="1" dirty="0">
                <a:solidFill>
                  <a:schemeClr val="tx1"/>
                </a:solidFill>
                <a:cs typeface="Arial Unicode MS" pitchFamily="34" charset="-128"/>
              </a:rPr>
              <a:t>components</a:t>
            </a:r>
          </a:p>
          <a:p>
            <a:pPr algn="l">
              <a:buClr>
                <a:srgbClr val="000000"/>
              </a:buClr>
              <a:buSzPct val="100000"/>
              <a:buFont typeface="Times New Roman" pitchFamily="18" charset="0"/>
              <a:buNone/>
              <a:defRPr/>
            </a:pPr>
            <a:r>
              <a:rPr lang="en-US" sz="1200" b="1" dirty="0">
                <a:solidFill>
                  <a:schemeClr val="tx1"/>
                </a:solidFill>
                <a:cs typeface="Arial Unicode MS" pitchFamily="34" charset="-128"/>
              </a:rPr>
              <a:t>Software</a:t>
            </a:r>
            <a:endParaRPr lang="en-US" sz="1200" dirty="0">
              <a:solidFill>
                <a:schemeClr val="tx1"/>
              </a:solidFill>
              <a:cs typeface="Arial Unicode MS" pitchFamily="34" charset="-128"/>
            </a:endParaRPr>
          </a:p>
          <a:p>
            <a:pPr marL="171450" indent="-171450" algn="l">
              <a:buFont typeface="Arial" panose="020B0604020202020204" pitchFamily="34" charset="0"/>
              <a:buChar char="•"/>
              <a:defRPr/>
            </a:pPr>
            <a:r>
              <a:rPr lang="en-US" sz="1200" dirty="0"/>
              <a:t>IBM</a:t>
            </a:r>
            <a:r>
              <a:rPr lang="en-US" sz="1200" baseline="30000" dirty="0"/>
              <a:t>®</a:t>
            </a:r>
            <a:r>
              <a:rPr lang="en-US" sz="1200" dirty="0"/>
              <a:t> </a:t>
            </a:r>
            <a:r>
              <a:rPr lang="en-US" sz="1200" dirty="0" err="1"/>
              <a:t>Bluemix</a:t>
            </a:r>
            <a:r>
              <a:rPr lang="en-US" sz="1200" baseline="30000" dirty="0"/>
              <a:t>™</a:t>
            </a:r>
          </a:p>
          <a:p>
            <a:pPr marL="171450" indent="-171450" algn="l">
              <a:buFont typeface="Arial" panose="020B0604020202020204" pitchFamily="34" charset="0"/>
              <a:buChar char="•"/>
              <a:defRPr/>
            </a:pPr>
            <a:r>
              <a:rPr lang="en-US" sz="1200" dirty="0"/>
              <a:t>IBM Mobile Quality Assurance</a:t>
            </a:r>
          </a:p>
          <a:p>
            <a:pPr marL="171450" indent="-171450" algn="l">
              <a:buFont typeface="Arial" panose="020B0604020202020204" pitchFamily="34" charset="0"/>
              <a:buChar char="•"/>
              <a:defRPr/>
            </a:pPr>
            <a:r>
              <a:rPr lang="en-US" sz="1200" dirty="0"/>
              <a:t>IBM </a:t>
            </a:r>
            <a:r>
              <a:rPr lang="en-US" sz="1200" dirty="0" err="1"/>
              <a:t>MobileFirst</a:t>
            </a:r>
            <a:r>
              <a:rPr lang="en-US" sz="1200" baseline="30000" dirty="0"/>
              <a:t>™</a:t>
            </a:r>
          </a:p>
          <a:p>
            <a:pPr marL="171450" indent="-171450" algn="l">
              <a:buFont typeface="Arial" panose="020B0604020202020204" pitchFamily="34" charset="0"/>
              <a:buChar char="•"/>
              <a:defRPr/>
            </a:pPr>
            <a:r>
              <a:rPr lang="en-US" sz="1200" dirty="0"/>
              <a:t>IBM Rational Team Concert</a:t>
            </a:r>
            <a:r>
              <a:rPr lang="en-US" sz="1200" baseline="30000" dirty="0"/>
              <a:t>™</a:t>
            </a:r>
          </a:p>
          <a:p>
            <a:pPr marL="171450" indent="-171450" algn="l">
              <a:buFont typeface="Arial" panose="020B0604020202020204" pitchFamily="34" charset="0"/>
              <a:buChar char="•"/>
              <a:defRPr/>
            </a:pPr>
            <a:r>
              <a:rPr lang="en-US" sz="1200" dirty="0"/>
              <a:t>IBM Rational</a:t>
            </a:r>
            <a:r>
              <a:rPr lang="en-US" sz="1200" baseline="30000" dirty="0"/>
              <a:t>®</a:t>
            </a:r>
            <a:r>
              <a:rPr lang="en-US" sz="1200" dirty="0"/>
              <a:t> Test Workbench</a:t>
            </a:r>
          </a:p>
          <a:p>
            <a:pPr marL="171450" indent="-171450" algn="l">
              <a:buFont typeface="Arial" panose="020B0604020202020204" pitchFamily="34" charset="0"/>
              <a:buChar char="•"/>
              <a:defRPr/>
            </a:pPr>
            <a:r>
              <a:rPr lang="en-US" sz="1200" dirty="0"/>
              <a:t>IBM </a:t>
            </a:r>
            <a:r>
              <a:rPr lang="en-US" sz="1200" dirty="0" err="1"/>
              <a:t>UrbanCode</a:t>
            </a:r>
            <a:r>
              <a:rPr lang="en-US" sz="1200" baseline="30000" dirty="0"/>
              <a:t>™ </a:t>
            </a:r>
            <a:r>
              <a:rPr lang="en-US" sz="1200" dirty="0"/>
              <a:t>Deploy</a:t>
            </a:r>
          </a:p>
        </p:txBody>
      </p:sp>
      <p:pic>
        <p:nvPicPr>
          <p:cNvPr id="5133" name="Picture 2" descr="C:\Users\IBM_AD~1\AppData\Local\Temp\people_looking_pointing_graphs_on_pad.jpg"/>
          <p:cNvPicPr>
            <a:picLocks noChangeAspect="1" noChangeArrowheads="1"/>
          </p:cNvPicPr>
          <p:nvPr/>
        </p:nvPicPr>
        <p:blipFill>
          <a:blip r:embed="rId3" cstate="print">
            <a:extLst>
              <a:ext uri="{28A0092B-C50C-407E-A947-70E740481C1C}">
                <a14:useLocalDpi xmlns:a14="http://schemas.microsoft.com/office/drawing/2010/main" val="0"/>
              </a:ext>
            </a:extLst>
          </a:blip>
          <a:srcRect t="26199" b="24164"/>
          <a:stretch>
            <a:fillRect/>
          </a:stretch>
        </p:blipFill>
        <p:spPr bwMode="auto">
          <a:xfrm>
            <a:off x="3810000" y="1600200"/>
            <a:ext cx="49561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4007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1"/>
          <p:cNvSpPr txBox="1">
            <a:spLocks noChangeArrowheads="1"/>
          </p:cNvSpPr>
          <p:nvPr/>
        </p:nvSpPr>
        <p:spPr bwMode="auto">
          <a:xfrm>
            <a:off x="212724" y="685800"/>
            <a:ext cx="885507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pPr>
            <a:r>
              <a:rPr lang="en-US" sz="2400" b="1" dirty="0">
                <a:cs typeface="Arial Unicode MS" pitchFamily="34" charset="-128"/>
              </a:rPr>
              <a:t>IBM </a:t>
            </a:r>
            <a:r>
              <a:rPr lang="en-US" sz="2400" b="1" dirty="0" smtClean="0">
                <a:cs typeface="Arial Unicode MS" pitchFamily="34" charset="-128"/>
              </a:rPr>
              <a:t>Service Engage </a:t>
            </a:r>
            <a:r>
              <a:rPr lang="en-US" sz="2400" dirty="0" smtClean="0">
                <a:cs typeface="Arial Unicode MS" pitchFamily="34" charset="-128"/>
              </a:rPr>
              <a:t>- </a:t>
            </a:r>
            <a:r>
              <a:rPr lang="en-US" sz="2400" dirty="0"/>
              <a:t>IBM </a:t>
            </a:r>
            <a:r>
              <a:rPr lang="en-US" sz="2400" dirty="0" err="1"/>
              <a:t>Bluemix</a:t>
            </a:r>
            <a:r>
              <a:rPr lang="en-US" sz="2400" dirty="0"/>
              <a:t> platform and </a:t>
            </a:r>
            <a:r>
              <a:rPr lang="en-US" sz="2400" dirty="0" err="1"/>
              <a:t>Cloudant</a:t>
            </a:r>
            <a:r>
              <a:rPr lang="en-US" sz="2400" dirty="0"/>
              <a:t> service advance IBM </a:t>
            </a:r>
            <a:r>
              <a:rPr lang="en-US" sz="2400" dirty="0" err="1"/>
              <a:t>DevOps</a:t>
            </a:r>
            <a:r>
              <a:rPr lang="en-US" sz="2400" dirty="0"/>
              <a:t> practices</a:t>
            </a:r>
          </a:p>
          <a:p>
            <a:pPr algn="l" eaLnBrk="1" hangingPunct="1">
              <a:buClrTx/>
              <a:buFontTx/>
              <a:buNone/>
            </a:pPr>
            <a:r>
              <a:rPr lang="en-US" sz="2200" dirty="0" smtClean="0">
                <a:cs typeface="Arial Unicode MS" pitchFamily="34" charset="-128"/>
              </a:rPr>
              <a:t> </a:t>
            </a:r>
            <a:endParaRPr lang="en-US" sz="2200" dirty="0">
              <a:cs typeface="Arial Unicode MS" pitchFamily="34" charset="-128"/>
            </a:endParaRPr>
          </a:p>
        </p:txBody>
      </p:sp>
      <p:sp>
        <p:nvSpPr>
          <p:cNvPr id="5123" name="Line 3"/>
          <p:cNvSpPr>
            <a:spLocks noChangeShapeType="1"/>
          </p:cNvSpPr>
          <p:nvPr/>
        </p:nvSpPr>
        <p:spPr bwMode="auto">
          <a:xfrm flipV="1">
            <a:off x="263525" y="1600200"/>
            <a:ext cx="3063875" cy="0"/>
          </a:xfrm>
          <a:prstGeom prst="line">
            <a:avLst/>
          </a:prstGeom>
          <a:noFill/>
          <a:ln w="9398">
            <a:solidFill>
              <a:srgbClr val="000000"/>
            </a:solidFill>
            <a:miter lim="800000"/>
            <a:headEnd/>
            <a:tailEnd/>
          </a:ln>
          <a:extLst>
            <a:ext uri="{909E8E84-426E-40DD-AFC4-6F175D3DCCD1}">
              <a14:hiddenFill xmlns:a14="http://schemas.microsoft.com/office/drawing/2010/main">
                <a:noFill/>
              </a14:hiddenFill>
            </a:ext>
          </a:extLst>
        </p:spPr>
        <p:txBody>
          <a:bodyPr/>
          <a:lstStyle/>
          <a:p>
            <a:endParaRPr lang="en-US"/>
          </a:p>
        </p:txBody>
      </p:sp>
      <p:sp>
        <p:nvSpPr>
          <p:cNvPr id="5124" name="Rectangle 4"/>
          <p:cNvSpPr>
            <a:spLocks noChangeArrowheads="1"/>
          </p:cNvSpPr>
          <p:nvPr/>
        </p:nvSpPr>
        <p:spPr bwMode="auto">
          <a:xfrm>
            <a:off x="3789363" y="4973013"/>
            <a:ext cx="4953000" cy="97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lIns="0" tIns="0" rIns="0" bIns="46800">
            <a:spAutoFit/>
          </a:bodyPr>
          <a:lstStyle/>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i="1" dirty="0" smtClean="0">
                <a:cs typeface="Arial Unicode MS" pitchFamily="34" charset="-128"/>
              </a:rPr>
              <a:t>“</a:t>
            </a:r>
            <a:r>
              <a:rPr lang="en-US" sz="1600" i="1" dirty="0" smtClean="0"/>
              <a:t>This </a:t>
            </a:r>
            <a:r>
              <a:rPr lang="en-US" sz="1600" i="1" dirty="0"/>
              <a:t>allows our product teams to focus their energy using a single, high-quality hosted infrastructure</a:t>
            </a:r>
            <a:r>
              <a:rPr lang="en-US" sz="1600" i="1" dirty="0" smtClean="0"/>
              <a:t>.</a:t>
            </a:r>
            <a:r>
              <a:rPr lang="en-US" sz="1600" i="1" dirty="0" smtClean="0">
                <a:cs typeface="Arial Unicode MS" pitchFamily="34" charset="-128"/>
              </a:rPr>
              <a:t>” </a:t>
            </a:r>
          </a:p>
          <a:p>
            <a:pPr algn="l">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i="1" dirty="0" smtClean="0">
                <a:cs typeface="Arial Unicode MS" pitchFamily="34" charset="-128"/>
              </a:rPr>
              <a:t>—</a:t>
            </a:r>
            <a:r>
              <a:rPr lang="en-US" sz="1400" dirty="0"/>
              <a:t>Bill Higgins, senior technical staff member, IBM Software Group </a:t>
            </a:r>
            <a:endParaRPr lang="en-US" sz="1600" dirty="0">
              <a:ea typeface="MS PGothic" pitchFamily="34" charset="-128"/>
            </a:endParaRPr>
          </a:p>
        </p:txBody>
      </p:sp>
      <p:sp>
        <p:nvSpPr>
          <p:cNvPr id="5125" name="Text Box 8"/>
          <p:cNvSpPr txBox="1">
            <a:spLocks noChangeArrowheads="1"/>
          </p:cNvSpPr>
          <p:nvPr/>
        </p:nvSpPr>
        <p:spPr bwMode="auto">
          <a:xfrm>
            <a:off x="6680200" y="409575"/>
            <a:ext cx="874713"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590">
                <a:solidFill>
                  <a:srgbClr val="000000"/>
                </a:solidFill>
                <a:round/>
                <a:headEnd/>
                <a:tailEnd/>
              </a14:hiddenLine>
            </a:ext>
          </a:extLst>
        </p:spPr>
        <p:txBody>
          <a:bodyPr wrap="none" lIns="0" tIns="0" rIns="0" bIns="0">
            <a:spAutoFit/>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sz="800">
                <a:ea typeface="MS PGothic" pitchFamily="34" charset="-128"/>
              </a:rPr>
              <a:t>Computer Services</a:t>
            </a:r>
          </a:p>
        </p:txBody>
      </p:sp>
      <p:sp>
        <p:nvSpPr>
          <p:cNvPr id="5128" name="Rectangle 23"/>
          <p:cNvSpPr>
            <a:spLocks noChangeArrowheads="1"/>
          </p:cNvSpPr>
          <p:nvPr/>
        </p:nvSpPr>
        <p:spPr bwMode="auto">
          <a:xfrm>
            <a:off x="3798888" y="3352800"/>
            <a:ext cx="4956175"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spAutoFit/>
          </a:bodyPr>
          <a:lstStyle/>
          <a:p>
            <a:pPr algn="l" defTabSz="914400"/>
            <a:r>
              <a:rPr lang="en-US" sz="1200" b="1" dirty="0">
                <a:solidFill>
                  <a:schemeClr val="tx1"/>
                </a:solidFill>
                <a:ea typeface="MS PGothic" pitchFamily="34" charset="-128"/>
                <a:cs typeface="Arial Unicode MS" pitchFamily="34" charset="-128"/>
              </a:rPr>
              <a:t>The transformation:</a:t>
            </a:r>
            <a:r>
              <a:rPr lang="en-US" sz="1200" dirty="0">
                <a:solidFill>
                  <a:schemeClr val="tx1"/>
                </a:solidFill>
                <a:ea typeface="MS PGothic" pitchFamily="34" charset="-128"/>
                <a:cs typeface="Arial Unicode MS" pitchFamily="34" charset="-128"/>
              </a:rPr>
              <a:t> </a:t>
            </a:r>
            <a:r>
              <a:rPr lang="en-US" sz="1200" dirty="0"/>
              <a:t>To deliver a new service offering in five months, Bill Higgins, an IBM senior technical staff member for IBM Software Group, sought a powerful, flexible platform that would result in “world-class </a:t>
            </a:r>
            <a:r>
              <a:rPr lang="en-US" sz="1200" dirty="0" err="1"/>
              <a:t>DevOps</a:t>
            </a:r>
            <a:r>
              <a:rPr lang="en-US" sz="1200" dirty="0"/>
              <a:t> practices needed to win in the marketplace.” An IBM Software Group delivery team used the scalable, cloud-based IBM® </a:t>
            </a:r>
            <a:r>
              <a:rPr lang="en-US" sz="1200" dirty="0" err="1"/>
              <a:t>Bluemix</a:t>
            </a:r>
            <a:r>
              <a:rPr lang="en-US" sz="1200" dirty="0"/>
              <a:t>™ platform and its </a:t>
            </a:r>
            <a:r>
              <a:rPr lang="en-US" sz="1200" dirty="0" smtClean="0"/>
              <a:t>vast toolset </a:t>
            </a:r>
            <a:r>
              <a:rPr lang="en-US" sz="1200" dirty="0"/>
              <a:t>plus the </a:t>
            </a:r>
            <a:r>
              <a:rPr lang="en-US" sz="1200" dirty="0" err="1"/>
              <a:t>Cloudant</a:t>
            </a:r>
            <a:r>
              <a:rPr lang="en-US" sz="1200" dirty="0"/>
              <a:t>™ database as a service (</a:t>
            </a:r>
            <a:r>
              <a:rPr lang="en-US" sz="1200" dirty="0" err="1"/>
              <a:t>DBaaS</a:t>
            </a:r>
            <a:r>
              <a:rPr lang="en-US" sz="1200" dirty="0"/>
              <a:t>) to speed development, testing and deployment time</a:t>
            </a:r>
            <a:endParaRPr lang="en-US" sz="1200" dirty="0">
              <a:solidFill>
                <a:schemeClr val="tx1"/>
              </a:solidFill>
              <a:ea typeface="MS PGothic" pitchFamily="34" charset="-128"/>
              <a:cs typeface="Arial Unicode MS" pitchFamily="34" charset="-128"/>
            </a:endParaRPr>
          </a:p>
        </p:txBody>
      </p:sp>
      <p:sp>
        <p:nvSpPr>
          <p:cNvPr id="5129" name="Text Box 3"/>
          <p:cNvSpPr txBox="1">
            <a:spLocks noChangeArrowheads="1"/>
          </p:cNvSpPr>
          <p:nvPr/>
        </p:nvSpPr>
        <p:spPr bwMode="auto">
          <a:xfrm>
            <a:off x="212725" y="2667000"/>
            <a:ext cx="3216275"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1pPr>
            <a:lvl2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2pPr>
            <a:lvl3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3pPr>
            <a:lvl4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4pPr>
            <a:lvl5pPr algn="ctr" eaLnBrk="0" hangingPunct="0">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itchFamily="34" charset="0"/>
                <a:cs typeface="Arial" pitchFamily="34" charset="0"/>
              </a:defRPr>
            </a:lvl9pPr>
          </a:lstStyle>
          <a:p>
            <a:pPr algn="l" eaLnBrk="1" hangingPunct="1">
              <a:buClrTx/>
              <a:buFontTx/>
              <a:buNone/>
            </a:pPr>
            <a:r>
              <a:rPr lang="en-US" b="1" dirty="0" smtClean="0">
                <a:solidFill>
                  <a:srgbClr val="7FBA00"/>
                </a:solidFill>
                <a:cs typeface="Arial Unicode MS" pitchFamily="34" charset="-128"/>
              </a:rPr>
              <a:t>72% less labor</a:t>
            </a:r>
          </a:p>
          <a:p>
            <a:pPr algn="l" eaLnBrk="1" hangingPunct="1">
              <a:buClrTx/>
              <a:buFontTx/>
              <a:buNone/>
            </a:pPr>
            <a:r>
              <a:rPr lang="en-US" sz="1400" dirty="0" smtClean="0">
                <a:solidFill>
                  <a:schemeClr val="tx1"/>
                </a:solidFill>
                <a:cs typeface="Arial Unicode MS" pitchFamily="34" charset="-128"/>
              </a:rPr>
              <a:t>needed to complete the project, allowing employees to focus on other tasks</a:t>
            </a:r>
            <a:endParaRPr lang="en-US" sz="1400" dirty="0">
              <a:solidFill>
                <a:schemeClr val="tx1"/>
              </a:solidFill>
              <a:ea typeface="MS PGothic" pitchFamily="34" charset="-128"/>
            </a:endParaRPr>
          </a:p>
        </p:txBody>
      </p:sp>
      <p:sp>
        <p:nvSpPr>
          <p:cNvPr id="5130" name="Rectangle 7"/>
          <p:cNvSpPr>
            <a:spLocks noChangeArrowheads="1"/>
          </p:cNvSpPr>
          <p:nvPr/>
        </p:nvSpPr>
        <p:spPr bwMode="auto">
          <a:xfrm>
            <a:off x="212725" y="3810000"/>
            <a:ext cx="3216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0099B5"/>
                </a:solidFill>
                <a:cs typeface="Arial Unicode MS" pitchFamily="34" charset="-128"/>
              </a:rPr>
              <a:t>Zero to launch in 5 months</a:t>
            </a:r>
            <a:endParaRPr lang="en-US" b="1" dirty="0">
              <a:solidFill>
                <a:srgbClr val="0099B5"/>
              </a:solidFill>
              <a:cs typeface="Arial Unicode MS" pitchFamily="34" charset="-128"/>
            </a:endParaRPr>
          </a:p>
          <a:p>
            <a:pPr algn="l" eaLnBrk="1" hangingPunct="1">
              <a:buClrTx/>
              <a:buFontTx/>
              <a:buNone/>
            </a:pPr>
            <a:r>
              <a:rPr lang="en-US" sz="1400" dirty="0">
                <a:solidFill>
                  <a:schemeClr val="tx1"/>
                </a:solidFill>
                <a:cs typeface="Arial Unicode MS" pitchFamily="34" charset="-128"/>
              </a:rPr>
              <a:t>team successfully launched the Service Engage application project that started with zero lines of code</a:t>
            </a:r>
            <a:endParaRPr lang="en-US" sz="1400" dirty="0">
              <a:solidFill>
                <a:schemeClr val="tx1"/>
              </a:solidFill>
              <a:ea typeface="MS PGothic" pitchFamily="34" charset="-128"/>
            </a:endParaRPr>
          </a:p>
        </p:txBody>
      </p:sp>
      <p:sp>
        <p:nvSpPr>
          <p:cNvPr id="5131" name="Rectangle 5"/>
          <p:cNvSpPr>
            <a:spLocks noChangeArrowheads="1"/>
          </p:cNvSpPr>
          <p:nvPr/>
        </p:nvSpPr>
        <p:spPr bwMode="auto">
          <a:xfrm>
            <a:off x="212725" y="1676400"/>
            <a:ext cx="3216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9933"/>
                </a:solidFill>
                <a:cs typeface="Arial Unicode MS" pitchFamily="34" charset="-128"/>
              </a:rPr>
              <a:t>Delivering 67% faster</a:t>
            </a:r>
            <a:endParaRPr lang="en-US" b="1" dirty="0">
              <a:solidFill>
                <a:srgbClr val="FF9933"/>
              </a:solidFill>
              <a:cs typeface="Arial Unicode MS" pitchFamily="34" charset="-128"/>
            </a:endParaRPr>
          </a:p>
          <a:p>
            <a:pPr algn="l">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chemeClr val="tx1"/>
                </a:solidFill>
                <a:cs typeface="Arial Unicode MS" pitchFamily="34" charset="-128"/>
              </a:rPr>
              <a:t>IBM Service Engage solution development time</a:t>
            </a:r>
            <a:endParaRPr lang="en-US" sz="1400" dirty="0">
              <a:solidFill>
                <a:schemeClr val="tx1"/>
              </a:solidFill>
              <a:cs typeface="Arial Unicode MS" pitchFamily="34" charset="-128"/>
            </a:endParaRPr>
          </a:p>
        </p:txBody>
      </p:sp>
      <p:sp>
        <p:nvSpPr>
          <p:cNvPr id="18" name="Text Placeholder 87"/>
          <p:cNvSpPr>
            <a:spLocks/>
          </p:cNvSpPr>
          <p:nvPr/>
        </p:nvSpPr>
        <p:spPr bwMode="auto">
          <a:xfrm>
            <a:off x="217488" y="5176838"/>
            <a:ext cx="3238500" cy="1071562"/>
          </a:xfrm>
          <a:prstGeom prst="rect">
            <a:avLst/>
          </a:prstGeom>
          <a:noFill/>
          <a:ln w="9525">
            <a:noFill/>
            <a:miter lim="800000"/>
            <a:headEnd/>
            <a:tailEnd/>
          </a:ln>
        </p:spPr>
        <p:txBody>
          <a:bodyPr lIns="91418" tIns="45709" rIns="91418" bIns="45709"/>
          <a:lstStyle/>
          <a:p>
            <a:pPr marL="114300" indent="-114300" algn="l" defTabSz="914400" eaLnBrk="0" hangingPunct="0">
              <a:buClr>
                <a:srgbClr val="1260B0"/>
              </a:buClr>
              <a:buSzPct val="125000"/>
              <a:buFont typeface="Times New Roman" pitchFamily="18" charset="0"/>
              <a:buNone/>
              <a:tabLst>
                <a:tab pos="457200" algn="l"/>
              </a:tabLst>
              <a:defRPr/>
            </a:pPr>
            <a:r>
              <a:rPr lang="en-US" sz="1400" b="1" dirty="0">
                <a:cs typeface="Arial Unicode MS" pitchFamily="34" charset="-128"/>
              </a:rPr>
              <a:t>Solution </a:t>
            </a:r>
            <a:r>
              <a:rPr lang="en-US" sz="1400" b="1" dirty="0">
                <a:solidFill>
                  <a:schemeClr val="tx1"/>
                </a:solidFill>
                <a:cs typeface="Arial Unicode MS" pitchFamily="34" charset="-128"/>
              </a:rPr>
              <a:t>components</a:t>
            </a:r>
          </a:p>
          <a:p>
            <a:pPr algn="l">
              <a:buClr>
                <a:srgbClr val="000000"/>
              </a:buClr>
              <a:buSzPct val="100000"/>
              <a:buFont typeface="Times New Roman" pitchFamily="18" charset="0"/>
              <a:buNone/>
              <a:defRPr/>
            </a:pPr>
            <a:r>
              <a:rPr lang="en-US" sz="1200" b="1" dirty="0">
                <a:solidFill>
                  <a:schemeClr val="tx1"/>
                </a:solidFill>
                <a:cs typeface="Arial Unicode MS" pitchFamily="34" charset="-128"/>
              </a:rPr>
              <a:t>Software</a:t>
            </a:r>
            <a:endParaRPr lang="en-US" sz="1200" dirty="0">
              <a:solidFill>
                <a:schemeClr val="tx1"/>
              </a:solidFill>
              <a:cs typeface="Arial Unicode MS" pitchFamily="34" charset="-128"/>
            </a:endParaRPr>
          </a:p>
          <a:p>
            <a:pPr marL="171450" indent="-171450" algn="l">
              <a:buFont typeface="Arial" panose="020B0604020202020204" pitchFamily="34" charset="0"/>
              <a:buChar char="•"/>
              <a:defRPr/>
            </a:pPr>
            <a:r>
              <a:rPr lang="en-US" sz="1200" dirty="0"/>
              <a:t>IBM</a:t>
            </a:r>
            <a:r>
              <a:rPr lang="en-US" sz="1200" baseline="30000" dirty="0"/>
              <a:t>®</a:t>
            </a:r>
            <a:r>
              <a:rPr lang="en-US" sz="1200" dirty="0"/>
              <a:t> </a:t>
            </a:r>
            <a:r>
              <a:rPr lang="en-US" sz="1200" dirty="0" err="1"/>
              <a:t>Bluemix</a:t>
            </a:r>
            <a:r>
              <a:rPr lang="en-US" sz="1200" baseline="30000" dirty="0"/>
              <a:t>™</a:t>
            </a:r>
          </a:p>
          <a:p>
            <a:pPr marL="171450" indent="-171450" algn="l">
              <a:buFont typeface="Arial" panose="020B0604020202020204" pitchFamily="34" charset="0"/>
              <a:buChar char="•"/>
              <a:defRPr/>
            </a:pPr>
            <a:r>
              <a:rPr lang="en-US" sz="1200" dirty="0"/>
              <a:t>IBM </a:t>
            </a:r>
            <a:r>
              <a:rPr lang="en-US" sz="1200" dirty="0" err="1"/>
              <a:t>Cloudant</a:t>
            </a:r>
            <a:r>
              <a:rPr lang="en-US" sz="1200" dirty="0"/>
              <a:t>™ </a:t>
            </a:r>
            <a:endParaRPr lang="en-US" sz="1200" dirty="0" smtClean="0"/>
          </a:p>
          <a:p>
            <a:pPr marL="171450" indent="-171450" algn="l">
              <a:buFont typeface="Arial" panose="020B0604020202020204" pitchFamily="34" charset="0"/>
              <a:buChar char="•"/>
              <a:defRPr/>
            </a:pPr>
            <a:r>
              <a:rPr lang="en-US" sz="1200" dirty="0"/>
              <a:t>IBM </a:t>
            </a:r>
            <a:r>
              <a:rPr lang="en-US" sz="1200" dirty="0" err="1"/>
              <a:t>DevOps</a:t>
            </a:r>
            <a:r>
              <a:rPr lang="en-US" sz="1200" dirty="0"/>
              <a:t> for </a:t>
            </a:r>
            <a:r>
              <a:rPr lang="en-US" sz="1200" dirty="0" err="1"/>
              <a:t>Bluemix</a:t>
            </a:r>
            <a:endParaRPr lang="en-US" sz="1200" dirty="0"/>
          </a:p>
        </p:txBody>
      </p:sp>
      <p:pic>
        <p:nvPicPr>
          <p:cNvPr id="5133" name="Picture 2" descr="C:\Users\IBM_AD~1\AppData\Local\Temp\people_looking_pointing_graphs_on_pad.jpg"/>
          <p:cNvPicPr>
            <a:picLocks noChangeAspect="1" noChangeArrowheads="1"/>
          </p:cNvPicPr>
          <p:nvPr/>
        </p:nvPicPr>
        <p:blipFill>
          <a:blip r:embed="rId3" cstate="print">
            <a:extLst>
              <a:ext uri="{28A0092B-C50C-407E-A947-70E740481C1C}">
                <a14:useLocalDpi xmlns:a14="http://schemas.microsoft.com/office/drawing/2010/main" val="0"/>
              </a:ext>
            </a:extLst>
          </a:blip>
          <a:srcRect t="26199" b="24164"/>
          <a:stretch>
            <a:fillRect/>
          </a:stretch>
        </p:blipFill>
        <p:spPr bwMode="auto">
          <a:xfrm>
            <a:off x="3810000" y="1600200"/>
            <a:ext cx="4956175"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5"/>
          <p:cNvSpPr txBox="1">
            <a:spLocks noChangeArrowheads="1"/>
          </p:cNvSpPr>
          <p:nvPr/>
        </p:nvSpPr>
        <p:spPr bwMode="auto">
          <a:xfrm>
            <a:off x="265113" y="228600"/>
            <a:ext cx="1639887" cy="276999"/>
          </a:xfrm>
          <a:prstGeom prst="rect">
            <a:avLst/>
          </a:prstGeom>
          <a:noFill/>
          <a:ln w="21590">
            <a:noFill/>
            <a:round/>
            <a:headEnd/>
            <a:tailEnd/>
          </a:ln>
        </p:spPr>
        <p:txBody>
          <a:bodyPr wrap="square" lIns="0" tIns="0" rIns="0" bIns="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smtClean="0">
                <a:cs typeface="Arial Unicode MS" pitchFamily="34" charset="-128"/>
              </a:rPr>
              <a:t>IBM Cloud </a:t>
            </a:r>
            <a:endParaRPr lang="en-US" dirty="0">
              <a:cs typeface="Arial Unicode MS" pitchFamily="34" charset="-128"/>
            </a:endParaRPr>
          </a:p>
        </p:txBody>
      </p:sp>
      <p:pic>
        <p:nvPicPr>
          <p:cNvPr id="2050" name="Picture 2" descr="C:\Users\IBM_ADMIN\Documents\Images\Business\5690204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574" b="31455"/>
          <a:stretch/>
        </p:blipFill>
        <p:spPr bwMode="auto">
          <a:xfrm>
            <a:off x="3809999" y="1600199"/>
            <a:ext cx="4956175" cy="1646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8770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1"/>
          <p:cNvSpPr txBox="1">
            <a:spLocks noChangeArrowheads="1"/>
          </p:cNvSpPr>
          <p:nvPr/>
        </p:nvSpPr>
        <p:spPr bwMode="auto">
          <a:xfrm>
            <a:off x="282575" y="630238"/>
            <a:ext cx="8580438"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l">
              <a:buClrTx/>
            </a:pPr>
            <a:r>
              <a:rPr lang="en-US" altLang="en-US" sz="2400" b="1" dirty="0" smtClean="0">
                <a:solidFill>
                  <a:srgbClr val="000000"/>
                </a:solidFill>
                <a:cs typeface="Arial" charset="0"/>
              </a:rPr>
              <a:t>Jibes - uses IBM </a:t>
            </a:r>
            <a:r>
              <a:rPr lang="en-US" altLang="en-US" sz="2400" b="1" dirty="0" err="1" smtClean="0">
                <a:solidFill>
                  <a:srgbClr val="000000"/>
                </a:solidFill>
                <a:cs typeface="Arial" charset="0"/>
              </a:rPr>
              <a:t>Bluemix</a:t>
            </a:r>
            <a:r>
              <a:rPr lang="en-US" altLang="en-US" sz="2400" b="1" dirty="0" smtClean="0">
                <a:solidFill>
                  <a:srgbClr val="000000"/>
                </a:solidFill>
                <a:cs typeface="Arial" charset="0"/>
              </a:rPr>
              <a:t> to speed analytics time-to-insight by up to 75 percent</a:t>
            </a:r>
          </a:p>
        </p:txBody>
      </p:sp>
      <p:sp>
        <p:nvSpPr>
          <p:cNvPr id="6147" name="Text Box 2"/>
          <p:cNvSpPr txBox="1">
            <a:spLocks noChangeArrowheads="1"/>
          </p:cNvSpPr>
          <p:nvPr/>
        </p:nvSpPr>
        <p:spPr bwMode="auto">
          <a:xfrm>
            <a:off x="217488" y="2590800"/>
            <a:ext cx="2997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l">
              <a:buClrTx/>
              <a:buFontTx/>
              <a:buNone/>
            </a:pPr>
            <a:r>
              <a:rPr lang="en-US" altLang="en-US" sz="1800" b="1" smtClean="0">
                <a:solidFill>
                  <a:srgbClr val="7FBA00"/>
                </a:solidFill>
                <a:cs typeface="Arial" charset="0"/>
              </a:rPr>
              <a:t>30% anticipated increase</a:t>
            </a:r>
          </a:p>
          <a:p>
            <a:pPr algn="l" eaLnBrk="0" hangingPunct="0">
              <a:buClrTx/>
            </a:pPr>
            <a:r>
              <a:rPr lang="en-US" altLang="en-US" sz="1400" smtClean="0">
                <a:solidFill>
                  <a:srgbClr val="000000"/>
                </a:solidFill>
                <a:cs typeface="Arial" charset="0"/>
              </a:rPr>
              <a:t>in revenue</a:t>
            </a:r>
            <a:endParaRPr lang="en-US" altLang="en-US" sz="1400" smtClean="0">
              <a:ea typeface="MS PGothic" pitchFamily="34" charset="-128"/>
              <a:cs typeface="Arial" charset="0"/>
            </a:endParaRPr>
          </a:p>
        </p:txBody>
      </p:sp>
      <p:sp>
        <p:nvSpPr>
          <p:cNvPr id="6148" name="Line 3"/>
          <p:cNvSpPr>
            <a:spLocks noChangeShapeType="1"/>
          </p:cNvSpPr>
          <p:nvPr/>
        </p:nvSpPr>
        <p:spPr bwMode="auto">
          <a:xfrm>
            <a:off x="371475" y="1524000"/>
            <a:ext cx="2552700" cy="1588"/>
          </a:xfrm>
          <a:prstGeom prst="line">
            <a:avLst/>
          </a:prstGeom>
          <a:noFill/>
          <a:ln w="9360">
            <a:solidFill>
              <a:srgbClr val="000000"/>
            </a:solidFill>
            <a:miter lim="800000"/>
            <a:headEnd/>
            <a:tailEnd/>
          </a:ln>
          <a:extLst>
            <a:ext uri="{909E8E84-426E-40DD-AFC4-6F175D3DCCD1}">
              <a14:hiddenFill xmlns:a14="http://schemas.microsoft.com/office/drawing/2010/main">
                <a:noFill/>
              </a14:hiddenFill>
            </a:ext>
          </a:extLst>
        </p:spPr>
        <p:txBody>
          <a:bodyPr/>
          <a:lstStyle/>
          <a:p>
            <a:pPr algn="l"/>
            <a:endParaRPr lang="en-US" smtClean="0"/>
          </a:p>
        </p:txBody>
      </p:sp>
      <p:sp>
        <p:nvSpPr>
          <p:cNvPr id="6149" name="Rectangle 4"/>
          <p:cNvSpPr>
            <a:spLocks noChangeArrowheads="1"/>
          </p:cNvSpPr>
          <p:nvPr/>
        </p:nvSpPr>
        <p:spPr bwMode="auto">
          <a:xfrm>
            <a:off x="3856581" y="4800600"/>
            <a:ext cx="475402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square" lIns="0" tIns="0" rIns="0" bIns="46800">
            <a:spAutoFit/>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600" i="1" dirty="0" smtClean="0"/>
              <a:t>"The customer discovers the value on their own … </a:t>
            </a:r>
            <a:br>
              <a:rPr lang="en-US" altLang="en-US" sz="1600" i="1" dirty="0" smtClean="0"/>
            </a:br>
            <a:r>
              <a:rPr lang="en-US" altLang="en-US" sz="1600" i="1" dirty="0" smtClean="0"/>
              <a:t>Wins will be easier."</a:t>
            </a:r>
          </a:p>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i="1" dirty="0" smtClean="0"/>
              <a:t>—Ivo-Paul </a:t>
            </a:r>
            <a:r>
              <a:rPr lang="en-US" altLang="en-US" sz="1400" i="1" dirty="0" err="1" smtClean="0"/>
              <a:t>Tummers</a:t>
            </a:r>
            <a:r>
              <a:rPr lang="en-US" altLang="en-US" sz="1400" i="1" dirty="0" smtClean="0"/>
              <a:t>, CEO, Jibes</a:t>
            </a:r>
            <a:endParaRPr lang="en-US" altLang="en-US" sz="1600" dirty="0" smtClean="0">
              <a:ea typeface="MS PGothic" pitchFamily="34" charset="-128"/>
            </a:endParaRPr>
          </a:p>
        </p:txBody>
      </p:sp>
      <p:sp>
        <p:nvSpPr>
          <p:cNvPr id="6150" name="Rectangle 5"/>
          <p:cNvSpPr>
            <a:spLocks noChangeArrowheads="1"/>
          </p:cNvSpPr>
          <p:nvPr/>
        </p:nvSpPr>
        <p:spPr bwMode="auto">
          <a:xfrm>
            <a:off x="212725" y="1573213"/>
            <a:ext cx="3049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smtClean="0">
                <a:solidFill>
                  <a:srgbClr val="FF9933"/>
                </a:solidFill>
              </a:rPr>
              <a:t>Up to 75% reduction</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smtClean="0"/>
              <a:t>in time to insight</a:t>
            </a:r>
            <a:endParaRPr lang="en-US" altLang="en-US" sz="1400" smtClean="0">
              <a:solidFill>
                <a:srgbClr val="5F5D5E"/>
              </a:solidFill>
            </a:endParaRPr>
          </a:p>
        </p:txBody>
      </p:sp>
      <p:sp>
        <p:nvSpPr>
          <p:cNvPr id="6151" name="Rectangle 6"/>
          <p:cNvSpPr>
            <a:spLocks noChangeArrowheads="1"/>
          </p:cNvSpPr>
          <p:nvPr/>
        </p:nvSpPr>
        <p:spPr bwMode="auto">
          <a:xfrm>
            <a:off x="223838" y="3733800"/>
            <a:ext cx="2971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a:lstStyle/>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b="1" smtClean="0">
                <a:solidFill>
                  <a:srgbClr val="0099B5"/>
                </a:solidFill>
              </a:rPr>
              <a:t>Minimal investment</a:t>
            </a:r>
          </a:p>
          <a:p>
            <a:pPr algn="l">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1400" smtClean="0"/>
              <a:t>to test analytics strategies</a:t>
            </a:r>
            <a:endParaRPr lang="en-US" altLang="en-US" sz="1400" smtClean="0">
              <a:solidFill>
                <a:srgbClr val="5F5D5E"/>
              </a:solidFill>
            </a:endParaRPr>
          </a:p>
        </p:txBody>
      </p:sp>
      <p:sp>
        <p:nvSpPr>
          <p:cNvPr id="6152" name="Text Box 7"/>
          <p:cNvSpPr txBox="1">
            <a:spLocks noChangeArrowheads="1"/>
          </p:cNvSpPr>
          <p:nvPr/>
        </p:nvSpPr>
        <p:spPr bwMode="auto">
          <a:xfrm>
            <a:off x="6159500" y="52228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l"/>
            <a:endParaRPr lang="en-US" altLang="en-US" smtClean="0">
              <a:cs typeface="Arial Unicode MS" pitchFamily="34" charset="-128"/>
            </a:endParaRPr>
          </a:p>
        </p:txBody>
      </p:sp>
      <p:sp>
        <p:nvSpPr>
          <p:cNvPr id="6153" name="Text Box 8"/>
          <p:cNvSpPr txBox="1">
            <a:spLocks noChangeArrowheads="1"/>
          </p:cNvSpPr>
          <p:nvPr/>
        </p:nvSpPr>
        <p:spPr bwMode="auto">
          <a:xfrm>
            <a:off x="5715000" y="381000"/>
            <a:ext cx="2257425" cy="190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r">
              <a:buClrTx/>
              <a:buFontTx/>
              <a:buNone/>
            </a:pPr>
            <a:r>
              <a:rPr lang="en-US" altLang="en-US" sz="1000" dirty="0" smtClean="0">
                <a:solidFill>
                  <a:srgbClr val="000000"/>
                </a:solidFill>
                <a:ea typeface="MS PGothic" pitchFamily="34" charset="-128"/>
                <a:cs typeface="Arial" charset="0"/>
              </a:rPr>
              <a:t>Computer Services</a:t>
            </a:r>
          </a:p>
        </p:txBody>
      </p:sp>
      <p:sp>
        <p:nvSpPr>
          <p:cNvPr id="6154" name="Text Box 15"/>
          <p:cNvSpPr txBox="1">
            <a:spLocks noChangeArrowheads="1"/>
          </p:cNvSpPr>
          <p:nvPr/>
        </p:nvSpPr>
        <p:spPr bwMode="auto">
          <a:xfrm>
            <a:off x="223838" y="381000"/>
            <a:ext cx="29765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l">
              <a:buClrTx/>
              <a:buFontTx/>
              <a:buNone/>
            </a:pPr>
            <a:r>
              <a:rPr lang="en-US" altLang="en-US" sz="800" smtClean="0">
                <a:solidFill>
                  <a:srgbClr val="000000"/>
                </a:solidFill>
                <a:cs typeface="Arial" charset="0"/>
              </a:rPr>
              <a:t>IBM Software – Cloud</a:t>
            </a:r>
          </a:p>
        </p:txBody>
      </p:sp>
      <p:sp>
        <p:nvSpPr>
          <p:cNvPr id="6155" name="Text Box 16"/>
          <p:cNvSpPr txBox="1">
            <a:spLocks noChangeArrowheads="1"/>
          </p:cNvSpPr>
          <p:nvPr/>
        </p:nvSpPr>
        <p:spPr bwMode="auto">
          <a:xfrm>
            <a:off x="228600" y="4797425"/>
            <a:ext cx="22860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5F5D5E"/>
                </a:solidFill>
                <a:latin typeface="Arial" charset="0"/>
                <a:ea typeface="Arial Unicode MS" pitchFamily="34" charset="-128"/>
                <a:cs typeface="Arial Unicode MS"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5F5D5E"/>
                </a:solidFill>
                <a:latin typeface="Arial" charset="0"/>
                <a:ea typeface="Arial Unicode MS" pitchFamily="34" charset="-128"/>
                <a:cs typeface="Arial Unicode MS"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rgbClr val="5F5D5E"/>
                </a:solidFill>
                <a:latin typeface="Arial" charset="0"/>
                <a:ea typeface="Arial Unicode MS" pitchFamily="34" charset="-128"/>
                <a:cs typeface="Arial Unicode MS"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5pPr>
            <a:lvl6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6pPr>
            <a:lvl7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7pPr>
            <a:lvl8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8pPr>
            <a:lvl9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5F5D5E"/>
                </a:solidFill>
                <a:latin typeface="Arial" charset="0"/>
                <a:ea typeface="Arial Unicode MS" pitchFamily="34" charset="-128"/>
                <a:cs typeface="Arial Unicode MS" pitchFamily="34" charset="-128"/>
              </a:defRPr>
            </a:lvl9pPr>
          </a:lstStyle>
          <a:p>
            <a:pPr algn="l"/>
            <a:r>
              <a:rPr lang="en-US" altLang="en-US" sz="1400" b="1" smtClean="0">
                <a:solidFill>
                  <a:srgbClr val="000000"/>
                </a:solidFill>
                <a:cs typeface="Arial" charset="0"/>
              </a:rPr>
              <a:t>Solution components</a:t>
            </a:r>
          </a:p>
        </p:txBody>
      </p:sp>
      <p:sp>
        <p:nvSpPr>
          <p:cNvPr id="6156" name="Rectangle 1"/>
          <p:cNvSpPr>
            <a:spLocks noChangeArrowheads="1"/>
          </p:cNvSpPr>
          <p:nvPr/>
        </p:nvSpPr>
        <p:spPr bwMode="auto">
          <a:xfrm>
            <a:off x="3810000" y="3416300"/>
            <a:ext cx="51816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en-US" altLang="en-US" sz="1200" b="1" dirty="0" smtClean="0">
                <a:cs typeface="Arial Unicode MS" pitchFamily="34" charset="-128"/>
              </a:rPr>
              <a:t>The transformation: </a:t>
            </a:r>
            <a:r>
              <a:rPr lang="en-US" altLang="en-US" sz="1200" dirty="0" smtClean="0">
                <a:cs typeface="Arial Unicode MS" pitchFamily="34" charset="-128"/>
              </a:rPr>
              <a:t>Previously, when Jibes sold an analytics </a:t>
            </a:r>
            <a:br>
              <a:rPr lang="en-US" altLang="en-US" sz="1200" dirty="0" smtClean="0">
                <a:cs typeface="Arial Unicode MS" pitchFamily="34" charset="-128"/>
              </a:rPr>
            </a:br>
            <a:r>
              <a:rPr lang="en-US" altLang="en-US" sz="1200" dirty="0" smtClean="0">
                <a:cs typeface="Arial Unicode MS" pitchFamily="34" charset="-128"/>
              </a:rPr>
              <a:t>project, it had to deploy software on the client’s premises. Clients balked at the upfront investment, wanting first to see a proof of concept. Now, Jibes taps into the cloud-based IBM </a:t>
            </a:r>
            <a:r>
              <a:rPr lang="en-US" altLang="en-US" sz="1200" dirty="0" err="1" smtClean="0">
                <a:cs typeface="Arial Unicode MS" pitchFamily="34" charset="-128"/>
              </a:rPr>
              <a:t>Bluemix</a:t>
            </a:r>
            <a:r>
              <a:rPr lang="en-US" altLang="en-US" sz="1200" dirty="0" smtClean="0">
                <a:cs typeface="Arial Unicode MS" pitchFamily="34" charset="-128"/>
              </a:rPr>
              <a:t> and IBM </a:t>
            </a:r>
            <a:r>
              <a:rPr lang="en-US" altLang="en-US" sz="1200" dirty="0" err="1" smtClean="0">
                <a:cs typeface="Arial Unicode MS" pitchFamily="34" charset="-128"/>
              </a:rPr>
              <a:t>DataWorks</a:t>
            </a:r>
            <a:r>
              <a:rPr lang="en-US" altLang="en-US" sz="1200" dirty="0" smtClean="0">
                <a:cs typeface="Arial Unicode MS" pitchFamily="34" charset="-128"/>
              </a:rPr>
              <a:t>, to build and test an app with the client, making selling the Jibes solution much easier.</a:t>
            </a:r>
          </a:p>
        </p:txBody>
      </p:sp>
      <p:sp>
        <p:nvSpPr>
          <p:cNvPr id="6157" name="Rectangle 2"/>
          <p:cNvSpPr>
            <a:spLocks noChangeArrowheads="1"/>
          </p:cNvSpPr>
          <p:nvPr/>
        </p:nvSpPr>
        <p:spPr bwMode="auto">
          <a:xfrm>
            <a:off x="373063" y="5048250"/>
            <a:ext cx="2551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altLang="en-US" sz="1200" b="1" smtClean="0">
                <a:cs typeface="Arial Unicode MS" pitchFamily="34" charset="-128"/>
              </a:rPr>
              <a:t>Software</a:t>
            </a:r>
            <a:endParaRPr lang="en-US" altLang="en-US" sz="1200" smtClean="0">
              <a:cs typeface="Arial Unicode MS" pitchFamily="34" charset="-128"/>
            </a:endParaRPr>
          </a:p>
          <a:p>
            <a:pPr algn="l"/>
            <a:r>
              <a:rPr lang="en-US" altLang="en-US" sz="1200" smtClean="0">
                <a:cs typeface="Arial Unicode MS" pitchFamily="34" charset="-128"/>
              </a:rPr>
              <a:t>• IBM® Bluemix™</a:t>
            </a:r>
          </a:p>
          <a:p>
            <a:pPr algn="l"/>
            <a:r>
              <a:rPr lang="en-US" altLang="en-US" sz="1200" smtClean="0">
                <a:cs typeface="Arial Unicode MS" pitchFamily="34" charset="-128"/>
              </a:rPr>
              <a:t>• IBM DataWorks™</a:t>
            </a:r>
          </a:p>
        </p:txBody>
      </p:sp>
      <p:sp>
        <p:nvSpPr>
          <p:cNvPr id="6158" name="Rectangle 3"/>
          <p:cNvSpPr>
            <a:spLocks noChangeArrowheads="1"/>
          </p:cNvSpPr>
          <p:nvPr/>
        </p:nvSpPr>
        <p:spPr bwMode="auto">
          <a:xfrm>
            <a:off x="7270750" y="6505575"/>
            <a:ext cx="1624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r>
              <a:rPr lang="en-US" altLang="en-US" sz="1200" smtClean="0">
                <a:cs typeface="Arial Unicode MS" pitchFamily="34" charset="-128"/>
              </a:rPr>
              <a:t>KUP12380-USEN-00</a:t>
            </a:r>
          </a:p>
        </p:txBody>
      </p:sp>
      <p:pic>
        <p:nvPicPr>
          <p:cNvPr id="6159" name="Picture 1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6300" b="18865"/>
          <a:stretch/>
        </p:blipFill>
        <p:spPr bwMode="auto">
          <a:xfrm>
            <a:off x="3810000" y="1525588"/>
            <a:ext cx="4800600" cy="17510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95463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36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36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pitchFamily="34" charset="0"/>
            <a:cs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36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36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pitchFamily="34" charset="0"/>
            <a:cs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36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chemeClr val="accent1"/>
        </a:solidFill>
        <a:ln w="936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pitchFamily="34" charset="0"/>
            <a:cs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Rockwel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charset="0"/>
            <a:cs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6_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Rockwel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pitchFamily="34" charset="0"/>
            <a:cs typeface="Arial"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8" charset="0"/>
          <a:buNone/>
          <a:tabLst/>
          <a:defRPr kumimoji="0" lang="en-GB" sz="1800" b="0" i="0" u="none" strike="noStrike" cap="none" normalizeH="0" baseline="0" smtClean="0">
            <a:ln>
              <a:noFill/>
            </a:ln>
            <a:solidFill>
              <a:srgbClr val="000000"/>
            </a:solidFill>
            <a:effectLst/>
            <a:latin typeface="Arial" pitchFamily="34" charset="0"/>
            <a:cs typeface="Arial" pitchFamily="34"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ullet Text &amp; Cover Slide Master">
  <a:themeElements>
    <a:clrScheme name="IBM">
      <a:dk1>
        <a:srgbClr val="000000"/>
      </a:dk1>
      <a:lt1>
        <a:srgbClr val="FFFFFF"/>
      </a:lt1>
      <a:dk2>
        <a:srgbClr val="000000"/>
      </a:dk2>
      <a:lt2>
        <a:srgbClr val="5F5D5E"/>
      </a:lt2>
      <a:accent1>
        <a:srgbClr val="EAEAEA"/>
      </a:accent1>
      <a:accent2>
        <a:srgbClr val="56B030"/>
      </a:accent2>
      <a:accent3>
        <a:srgbClr val="397968"/>
      </a:accent3>
      <a:accent4>
        <a:srgbClr val="000000"/>
      </a:accent4>
      <a:accent5>
        <a:srgbClr val="F3F3F3"/>
      </a:accent5>
      <a:accent6>
        <a:srgbClr val="C41A04"/>
      </a:accent6>
      <a:hlink>
        <a:srgbClr val="0099B5"/>
      </a:hlink>
      <a:folHlink>
        <a:srgbClr val="7FBA00"/>
      </a:folHlink>
    </a:clrScheme>
    <a:fontScheme name="Bullet Text &amp; Cover Slide Master">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Arial Unicode MS" pitchFamily="34" charset="-128"/>
            <a:cs typeface="Arial Unicode MS"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itchFamily="34" charset="0"/>
            <a:ea typeface="Arial Unicode MS" pitchFamily="34" charset="-128"/>
            <a:cs typeface="Arial Unicode MS" pitchFamily="34" charset="-128"/>
          </a:defRPr>
        </a:defPPr>
      </a:lstStyle>
    </a:lnDef>
  </a:objectDefaults>
  <a:extraClrSchemeLst>
    <a:extraClrScheme>
      <a:clrScheme name="Bullet Text &amp; Cover Slide Master 1">
        <a:dk1>
          <a:srgbClr val="000000"/>
        </a:dk1>
        <a:lt1>
          <a:srgbClr val="FFFFFF"/>
        </a:lt1>
        <a:dk2>
          <a:srgbClr val="0099B5"/>
        </a:dk2>
        <a:lt2>
          <a:srgbClr val="919693"/>
        </a:lt2>
        <a:accent1>
          <a:srgbClr val="D81E05"/>
        </a:accent1>
        <a:accent2>
          <a:srgbClr val="F99B0C"/>
        </a:accent2>
        <a:accent3>
          <a:srgbClr val="FFFFFF"/>
        </a:accent3>
        <a:accent4>
          <a:srgbClr val="000000"/>
        </a:accent4>
        <a:accent5>
          <a:srgbClr val="E9ABAA"/>
        </a:accent5>
        <a:accent6>
          <a:srgbClr val="E28C0A"/>
        </a:accent6>
        <a:hlink>
          <a:srgbClr val="7FBA00"/>
        </a:hlink>
        <a:folHlink>
          <a:srgbClr val="E0E20C"/>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62524</TotalTime>
  <Words>8170</Words>
  <Application>Microsoft Office PowerPoint</Application>
  <PresentationFormat>On-screen Show (4:3)</PresentationFormat>
  <Paragraphs>786</Paragraphs>
  <Slides>20</Slides>
  <Notes>20</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20</vt:i4>
      </vt:variant>
    </vt:vector>
  </HeadingPairs>
  <TitlesOfParts>
    <vt:vector size="37" baseType="lpstr">
      <vt:lpstr>Arial Unicode MS</vt:lpstr>
      <vt:lpstr>ＭＳ Ｐゴシック</vt:lpstr>
      <vt:lpstr>ＭＳ Ｐゴシック</vt:lpstr>
      <vt:lpstr>Arial</vt:lpstr>
      <vt:lpstr>Helvetica</vt:lpstr>
      <vt:lpstr>OpenSymbol</vt:lpstr>
      <vt:lpstr>Rockwell</vt:lpstr>
      <vt:lpstr>Tahoma</vt:lpstr>
      <vt:lpstr>Times New Roman</vt:lpstr>
      <vt:lpstr>Univers</vt:lpstr>
      <vt:lpstr>Wingdings</vt:lpstr>
      <vt:lpstr>Default Design</vt:lpstr>
      <vt:lpstr>1_Default Design</vt:lpstr>
      <vt:lpstr>2_Default Design</vt:lpstr>
      <vt:lpstr>Office Theme</vt:lpstr>
      <vt:lpstr>6_Office Theme</vt:lpstr>
      <vt:lpstr>Bullet Text &amp; Cover Slide Master</vt:lpstr>
      <vt:lpstr>IBM Bluemix  Keys to Success: Client Reference Deck April 17, 2015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ibp</dc:creator>
  <cp:lastModifiedBy>IBM_ADMIN</cp:lastModifiedBy>
  <cp:revision>1529</cp:revision>
  <cp:lastPrinted>1601-01-01T00:00:00Z</cp:lastPrinted>
  <dcterms:created xsi:type="dcterms:W3CDTF">2002-08-23T15:26:08Z</dcterms:created>
  <dcterms:modified xsi:type="dcterms:W3CDTF">2015-05-19T17:25:16Z</dcterms:modified>
</cp:coreProperties>
</file>